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5" r:id="rId3"/>
    <p:sldId id="286" r:id="rId4"/>
    <p:sldId id="260" r:id="rId5"/>
    <p:sldId id="287" r:id="rId6"/>
    <p:sldId id="268" r:id="rId7"/>
    <p:sldId id="282" r:id="rId8"/>
    <p:sldId id="275" r:id="rId9"/>
    <p:sldId id="276" r:id="rId10"/>
    <p:sldId id="279" r:id="rId11"/>
    <p:sldId id="288" r:id="rId12"/>
    <p:sldId id="289" r:id="rId13"/>
    <p:sldId id="280" r:id="rId14"/>
    <p:sldId id="277" r:id="rId15"/>
    <p:sldId id="278" r:id="rId16"/>
    <p:sldId id="283" r:id="rId17"/>
    <p:sldId id="284" r:id="rId18"/>
    <p:sldId id="270" r:id="rId19"/>
  </p:sldIdLst>
  <p:sldSz cx="18288000" cy="10287000"/>
  <p:notesSz cx="6858000" cy="9144000"/>
  <p:embeddedFontLst>
    <p:embeddedFont>
      <p:font typeface="Abadi" panose="020B0604020104020204" pitchFamily="34" charset="0"/>
      <p:regular r:id="rId21"/>
      <p:bold r:id="rId22"/>
      <p:italic r:id="rId23"/>
      <p:boldItalic r:id="rId24"/>
    </p:embeddedFont>
    <p:embeddedFont>
      <p:font typeface="Aharoni" panose="02010803020104030203" pitchFamily="2" charset="-79"/>
      <p:bold r:id="rId25"/>
    </p:embeddedFont>
    <p:embeddedFont>
      <p:font typeface="Arial Bold" panose="020B0704020202020204" pitchFamily="34" charset="0"/>
      <p:regular r:id="rId26"/>
      <p:bold r:id="rId27"/>
    </p:embeddedFont>
    <p:embeddedFont>
      <p:font typeface="Calibri (MS)" panose="020B0604020202020204" charset="0"/>
      <p:regular r:id="rId28"/>
    </p:embeddedFont>
    <p:embeddedFont>
      <p:font typeface="Calibri (MS) Bold" panose="020B0604020202020204" charset="0"/>
      <p:regular r:id="rId29"/>
    </p:embeddedFont>
    <p:embeddedFont>
      <p:font typeface="Monotype Corsiva" panose="03010101010201010101" pitchFamily="66"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035" autoAdjust="0"/>
  </p:normalViewPr>
  <p:slideViewPr>
    <p:cSldViewPr>
      <p:cViewPr varScale="1">
        <p:scale>
          <a:sx n="72" d="100"/>
          <a:sy n="72" d="100"/>
        </p:scale>
        <p:origin x="61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5477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92057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sp>
        <p:nvSpPr>
          <p:cNvPr id="4" name="TextBox 4"/>
          <p:cNvSpPr txBox="1"/>
          <p:nvPr/>
        </p:nvSpPr>
        <p:spPr>
          <a:xfrm>
            <a:off x="-365760" y="3322325"/>
            <a:ext cx="3931920" cy="362158"/>
          </a:xfrm>
          <a:prstGeom prst="rect">
            <a:avLst/>
          </a:prstGeom>
        </p:spPr>
        <p:txBody>
          <a:bodyPr lIns="0" tIns="0" rIns="0" bIns="0" rtlCol="0" anchor="t">
            <a:spAutoFit/>
          </a:bodyPr>
          <a:lstStyle/>
          <a:p>
            <a:pPr algn="r">
              <a:lnSpc>
                <a:spcPts val="2160"/>
              </a:lnSpc>
            </a:pPr>
            <a:r>
              <a:rPr lang="en-US" sz="1800">
                <a:solidFill>
                  <a:srgbClr val="000000"/>
                </a:solidFill>
                <a:latin typeface="Arial"/>
                <a:ea typeface="Arial"/>
                <a:cs typeface="Arial"/>
                <a:sym typeface="Arial"/>
              </a:rPr>
              <a:t>Pertemuan ke:</a:t>
            </a:r>
          </a:p>
        </p:txBody>
      </p:sp>
      <p:sp>
        <p:nvSpPr>
          <p:cNvPr id="5" name="TextBox 5"/>
          <p:cNvSpPr txBox="1"/>
          <p:nvPr/>
        </p:nvSpPr>
        <p:spPr>
          <a:xfrm>
            <a:off x="-365760" y="5951226"/>
            <a:ext cx="3931920" cy="315991"/>
          </a:xfrm>
          <a:prstGeom prst="rect">
            <a:avLst/>
          </a:prstGeom>
        </p:spPr>
        <p:txBody>
          <a:bodyPr lIns="0" tIns="0" rIns="0" bIns="0" rtlCol="0" anchor="t">
            <a:spAutoFit/>
          </a:bodyPr>
          <a:lstStyle/>
          <a:p>
            <a:pPr algn="r">
              <a:lnSpc>
                <a:spcPts val="1800"/>
              </a:lnSpc>
            </a:pPr>
            <a:r>
              <a:rPr lang="en-US" sz="1500">
                <a:solidFill>
                  <a:srgbClr val="000000"/>
                </a:solidFill>
                <a:latin typeface="Arial"/>
                <a:ea typeface="Arial"/>
                <a:cs typeface="Arial"/>
                <a:sym typeface="Arial"/>
              </a:rPr>
              <a:t>Fakultas</a:t>
            </a:r>
          </a:p>
        </p:txBody>
      </p:sp>
      <p:sp>
        <p:nvSpPr>
          <p:cNvPr id="6" name="TextBox 6"/>
          <p:cNvSpPr txBox="1"/>
          <p:nvPr/>
        </p:nvSpPr>
        <p:spPr>
          <a:xfrm>
            <a:off x="-365760" y="7208526"/>
            <a:ext cx="3931920" cy="315991"/>
          </a:xfrm>
          <a:prstGeom prst="rect">
            <a:avLst/>
          </a:prstGeom>
        </p:spPr>
        <p:txBody>
          <a:bodyPr lIns="0" tIns="0" rIns="0" bIns="0" rtlCol="0" anchor="t">
            <a:spAutoFit/>
          </a:bodyPr>
          <a:lstStyle/>
          <a:p>
            <a:pPr algn="r">
              <a:lnSpc>
                <a:spcPts val="1800"/>
              </a:lnSpc>
            </a:pPr>
            <a:r>
              <a:rPr lang="en-US" sz="1500">
                <a:solidFill>
                  <a:srgbClr val="000000"/>
                </a:solidFill>
                <a:latin typeface="Arial"/>
                <a:ea typeface="Arial"/>
                <a:cs typeface="Arial"/>
                <a:sym typeface="Arial"/>
              </a:rPr>
              <a:t>Program Studi</a:t>
            </a:r>
          </a:p>
        </p:txBody>
      </p:sp>
      <p:sp>
        <p:nvSpPr>
          <p:cNvPr id="7" name="AutoShape 7"/>
          <p:cNvSpPr/>
          <p:nvPr/>
        </p:nvSpPr>
        <p:spPr>
          <a:xfrm rot="5373758">
            <a:off x="371366" y="5425170"/>
            <a:ext cx="7486868"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8" name="Group 8"/>
          <p:cNvGrpSpPr>
            <a:grpSpLocks noChangeAspect="1"/>
          </p:cNvGrpSpPr>
          <p:nvPr/>
        </p:nvGrpSpPr>
        <p:grpSpPr>
          <a:xfrm>
            <a:off x="2285834" y="217370"/>
            <a:ext cx="5129212" cy="1014412"/>
            <a:chOff x="0" y="0"/>
            <a:chExt cx="6838950" cy="1352550"/>
          </a:xfrm>
        </p:grpSpPr>
        <p:sp>
          <p:nvSpPr>
            <p:cNvPr id="9" name="Freeform 9"/>
            <p:cNvSpPr/>
            <p:nvPr/>
          </p:nvSpPr>
          <p:spPr>
            <a:xfrm>
              <a:off x="0" y="0"/>
              <a:ext cx="6838950" cy="1352550"/>
            </a:xfrm>
            <a:custGeom>
              <a:avLst/>
              <a:gdLst/>
              <a:ahLst/>
              <a:cxnLst/>
              <a:rect l="l" t="t" r="r" b="b"/>
              <a:pathLst>
                <a:path w="6838950" h="1352550">
                  <a:moveTo>
                    <a:pt x="0" y="0"/>
                  </a:moveTo>
                  <a:lnTo>
                    <a:pt x="6838950" y="0"/>
                  </a:lnTo>
                  <a:lnTo>
                    <a:pt x="6838950" y="1352550"/>
                  </a:lnTo>
                  <a:lnTo>
                    <a:pt x="0" y="1352550"/>
                  </a:lnTo>
                  <a:lnTo>
                    <a:pt x="0" y="0"/>
                  </a:lnTo>
                  <a:close/>
                </a:path>
              </a:pathLst>
            </a:custGeom>
            <a:blipFill>
              <a:blip r:embed="rId3"/>
              <a:stretch>
                <a:fillRect/>
              </a:stretch>
            </a:blipFill>
          </p:spPr>
          <p:txBody>
            <a:bodyPr/>
            <a:lstStyle/>
            <a:p>
              <a:endParaRPr lang="en-ID"/>
            </a:p>
          </p:txBody>
        </p:sp>
      </p:grpSp>
      <p:grpSp>
        <p:nvGrpSpPr>
          <p:cNvPr id="10" name="Group 10"/>
          <p:cNvGrpSpPr>
            <a:grpSpLocks noChangeAspect="1"/>
          </p:cNvGrpSpPr>
          <p:nvPr/>
        </p:nvGrpSpPr>
        <p:grpSpPr>
          <a:xfrm>
            <a:off x="2285834" y="1318581"/>
            <a:ext cx="4200526" cy="357188"/>
            <a:chOff x="0" y="0"/>
            <a:chExt cx="5600702" cy="476250"/>
          </a:xfrm>
        </p:grpSpPr>
        <p:sp>
          <p:nvSpPr>
            <p:cNvPr id="11" name="Freeform 11"/>
            <p:cNvSpPr/>
            <p:nvPr/>
          </p:nvSpPr>
          <p:spPr>
            <a:xfrm>
              <a:off x="0" y="0"/>
              <a:ext cx="5600700" cy="476250"/>
            </a:xfrm>
            <a:custGeom>
              <a:avLst/>
              <a:gdLst/>
              <a:ahLst/>
              <a:cxnLst/>
              <a:rect l="l" t="t" r="r" b="b"/>
              <a:pathLst>
                <a:path w="5600700" h="476250">
                  <a:moveTo>
                    <a:pt x="0" y="0"/>
                  </a:moveTo>
                  <a:lnTo>
                    <a:pt x="5600700" y="0"/>
                  </a:lnTo>
                  <a:lnTo>
                    <a:pt x="5600700" y="476250"/>
                  </a:lnTo>
                  <a:lnTo>
                    <a:pt x="0" y="476250"/>
                  </a:lnTo>
                  <a:lnTo>
                    <a:pt x="0" y="0"/>
                  </a:lnTo>
                  <a:close/>
                </a:path>
              </a:pathLst>
            </a:custGeom>
            <a:blipFill>
              <a:blip r:embed="rId4"/>
              <a:stretch>
                <a:fillRect/>
              </a:stretch>
            </a:blipFill>
          </p:spPr>
          <p:txBody>
            <a:bodyPr/>
            <a:lstStyle/>
            <a:p>
              <a:endParaRPr lang="en-ID"/>
            </a:p>
          </p:txBody>
        </p:sp>
      </p:grpSp>
      <p:grpSp>
        <p:nvGrpSpPr>
          <p:cNvPr id="12" name="Group 12"/>
          <p:cNvGrpSpPr>
            <a:grpSpLocks noChangeAspect="1"/>
          </p:cNvGrpSpPr>
          <p:nvPr/>
        </p:nvGrpSpPr>
        <p:grpSpPr>
          <a:xfrm>
            <a:off x="272064" y="22884"/>
            <a:ext cx="1804219" cy="1810512"/>
            <a:chOff x="0" y="0"/>
            <a:chExt cx="2405626" cy="2414016"/>
          </a:xfrm>
        </p:grpSpPr>
        <p:sp>
          <p:nvSpPr>
            <p:cNvPr id="13" name="Freeform 13"/>
            <p:cNvSpPr/>
            <p:nvPr/>
          </p:nvSpPr>
          <p:spPr>
            <a:xfrm>
              <a:off x="0" y="0"/>
              <a:ext cx="2405634" cy="2414016"/>
            </a:xfrm>
            <a:custGeom>
              <a:avLst/>
              <a:gdLst/>
              <a:ahLst/>
              <a:cxnLst/>
              <a:rect l="l" t="t" r="r" b="b"/>
              <a:pathLst>
                <a:path w="2405634" h="2414016">
                  <a:moveTo>
                    <a:pt x="0" y="0"/>
                  </a:moveTo>
                  <a:lnTo>
                    <a:pt x="2405634" y="0"/>
                  </a:lnTo>
                  <a:lnTo>
                    <a:pt x="2405634" y="2414016"/>
                  </a:lnTo>
                  <a:lnTo>
                    <a:pt x="0" y="2414016"/>
                  </a:lnTo>
                  <a:lnTo>
                    <a:pt x="0" y="0"/>
                  </a:lnTo>
                  <a:close/>
                </a:path>
              </a:pathLst>
            </a:custGeom>
            <a:blipFill>
              <a:blip r:embed="rId5"/>
              <a:stretch>
                <a:fillRect l="-174" r="-174"/>
              </a:stretch>
            </a:blipFill>
          </p:spPr>
          <p:txBody>
            <a:bodyPr/>
            <a:lstStyle/>
            <a:p>
              <a:endParaRPr lang="en-ID"/>
            </a:p>
          </p:txBody>
        </p:sp>
      </p:grpSp>
      <p:sp>
        <p:nvSpPr>
          <p:cNvPr id="16" name="TextBox 16"/>
          <p:cNvSpPr txBox="1"/>
          <p:nvPr/>
        </p:nvSpPr>
        <p:spPr>
          <a:xfrm>
            <a:off x="4267200" y="1700212"/>
            <a:ext cx="13411200" cy="2980643"/>
          </a:xfrm>
          <a:prstGeom prst="rect">
            <a:avLst/>
          </a:prstGeom>
        </p:spPr>
        <p:txBody>
          <a:bodyPr lIns="0" tIns="0" rIns="0" bIns="0" rtlCol="0" anchor="b"/>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JUDUL TESIS : </a:t>
            </a:r>
          </a:p>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sp>
        <p:nvSpPr>
          <p:cNvPr id="17" name="TextBox 17"/>
          <p:cNvSpPr txBox="1"/>
          <p:nvPr/>
        </p:nvSpPr>
        <p:spPr>
          <a:xfrm>
            <a:off x="4358640" y="5382768"/>
            <a:ext cx="13228320" cy="3308598"/>
          </a:xfrm>
          <a:prstGeom prst="rect">
            <a:avLst/>
          </a:prstGeom>
        </p:spPr>
        <p:txBody>
          <a:bodyPr lIns="0" tIns="0" rIns="0" bIns="0" rtlCol="0" anchor="t">
            <a:spAutoFit/>
          </a:bodyPr>
          <a:lstStyle/>
          <a:p>
            <a:pPr>
              <a:lnSpc>
                <a:spcPts val="4320"/>
              </a:lnSpc>
            </a:pPr>
            <a:r>
              <a:rPr lang="en-US" sz="3600" b="1" dirty="0">
                <a:latin typeface="Arial Bold"/>
                <a:ea typeface="Arial Bold"/>
                <a:cs typeface="Arial Bold"/>
                <a:sym typeface="Arial Bold"/>
              </a:rPr>
              <a:t>Nama </a:t>
            </a:r>
            <a:r>
              <a:rPr lang="en-US" sz="3600" b="1" dirty="0" err="1">
                <a:latin typeface="Arial Bold"/>
                <a:ea typeface="Arial Bold"/>
                <a:cs typeface="Arial Bold"/>
                <a:sym typeface="Arial Bold"/>
              </a:rPr>
              <a:t>Mahasiswa</a:t>
            </a:r>
            <a:r>
              <a:rPr lang="en-US" sz="3600" b="1" dirty="0">
                <a:latin typeface="Arial Bold"/>
                <a:ea typeface="Arial Bold"/>
                <a:cs typeface="Arial Bold"/>
                <a:sym typeface="Arial Bold"/>
              </a:rPr>
              <a:t>	: </a:t>
            </a:r>
            <a:r>
              <a:rPr lang="en-US" sz="3600" b="1" dirty="0">
                <a:solidFill>
                  <a:schemeClr val="dk1"/>
                </a:solidFill>
                <a:latin typeface="Arial Bold"/>
                <a:ea typeface="Arial Bold"/>
              </a:rPr>
              <a:t>Virdi Gunawan</a:t>
            </a:r>
            <a:endParaRPr lang="en-US" sz="3600" b="1" dirty="0">
              <a:latin typeface="Arial Bold"/>
              <a:ea typeface="Arial Bold"/>
              <a:cs typeface="Arial Bold"/>
              <a:sym typeface="Arial Bold"/>
            </a:endParaRPr>
          </a:p>
          <a:p>
            <a:pPr algn="l">
              <a:lnSpc>
                <a:spcPts val="4320"/>
              </a:lnSpc>
            </a:pPr>
            <a:r>
              <a:rPr lang="en-US" sz="3600" b="1" dirty="0">
                <a:latin typeface="Arial Bold"/>
                <a:ea typeface="Arial Bold"/>
                <a:cs typeface="Arial Bold"/>
                <a:sym typeface="Arial Bold"/>
              </a:rPr>
              <a:t>NIM 				: 20232102005</a:t>
            </a:r>
          </a:p>
          <a:p>
            <a:pPr algn="l">
              <a:lnSpc>
                <a:spcPts val="4320"/>
              </a:lnSpc>
            </a:pPr>
            <a:r>
              <a:rPr lang="en-US" sz="3600" b="1" dirty="0">
                <a:latin typeface="Arial Bold"/>
                <a:ea typeface="Arial Bold"/>
                <a:cs typeface="Arial Bold"/>
                <a:sym typeface="Arial Bold"/>
              </a:rPr>
              <a:t>Program </a:t>
            </a:r>
            <a:r>
              <a:rPr lang="en-US" sz="3600" b="1" dirty="0" err="1">
                <a:latin typeface="Arial Bold"/>
                <a:ea typeface="Arial Bold"/>
                <a:cs typeface="Arial Bold"/>
                <a:sym typeface="Arial Bold"/>
              </a:rPr>
              <a:t>Studi</a:t>
            </a:r>
            <a:r>
              <a:rPr lang="en-US" sz="3600" b="1" dirty="0">
                <a:latin typeface="Arial Bold"/>
                <a:ea typeface="Arial Bold"/>
                <a:cs typeface="Arial Bold"/>
                <a:sym typeface="Arial Bold"/>
              </a:rPr>
              <a:t>		: Magister </a:t>
            </a:r>
            <a:r>
              <a:rPr lang="en-US" sz="3600" b="1" dirty="0" err="1">
                <a:latin typeface="Arial Bold"/>
                <a:ea typeface="Arial Bold"/>
                <a:cs typeface="Arial Bold"/>
                <a:sym typeface="Arial Bold"/>
              </a:rPr>
              <a:t>Manajemen</a:t>
            </a:r>
            <a:endParaRPr lang="en-US" sz="3600" b="1" dirty="0">
              <a:latin typeface="Arial Bold"/>
              <a:ea typeface="Arial Bold"/>
              <a:cs typeface="Arial Bold"/>
              <a:sym typeface="Arial Bold"/>
            </a:endParaRPr>
          </a:p>
          <a:p>
            <a:pPr>
              <a:lnSpc>
                <a:spcPts val="4320"/>
              </a:lnSpc>
            </a:pPr>
            <a:r>
              <a:rPr lang="en-US" sz="3600" b="1" dirty="0" err="1">
                <a:latin typeface="Arial Bold"/>
                <a:ea typeface="Arial Bold"/>
                <a:cs typeface="Arial Bold"/>
                <a:sym typeface="Arial Bold"/>
              </a:rPr>
              <a:t>Pembimbing</a:t>
            </a:r>
            <a:r>
              <a:rPr lang="en-US" sz="3600" b="1" dirty="0">
                <a:latin typeface="Arial Bold"/>
                <a:ea typeface="Arial Bold"/>
                <a:cs typeface="Arial Bold"/>
                <a:sym typeface="Arial Bold"/>
              </a:rPr>
              <a:t> 	</a:t>
            </a:r>
            <a:r>
              <a:rPr lang="en-US" sz="3600" b="1" dirty="0">
                <a:solidFill>
                  <a:srgbClr val="FFC000"/>
                </a:solidFill>
                <a:latin typeface="Arial Bold"/>
                <a:ea typeface="Arial Bold"/>
                <a:cs typeface="Arial Bold"/>
                <a:sym typeface="Arial Bold"/>
              </a:rPr>
              <a:t>	</a:t>
            </a:r>
            <a:r>
              <a:rPr lang="en-US" sz="3600" b="1" dirty="0">
                <a:latin typeface="Arial Bold"/>
                <a:ea typeface="Arial Bold"/>
                <a:cs typeface="Arial Bold"/>
                <a:sym typeface="Arial Bold"/>
              </a:rPr>
              <a:t>:</a:t>
            </a:r>
            <a:r>
              <a:rPr lang="en-US" sz="3600" b="1" dirty="0">
                <a:solidFill>
                  <a:srgbClr val="FFC000"/>
                </a:solidFill>
                <a:latin typeface="Arial Bold"/>
                <a:ea typeface="Arial Bold"/>
                <a:cs typeface="Arial Bold"/>
                <a:sym typeface="Arial Bold"/>
              </a:rPr>
              <a:t> </a:t>
            </a:r>
            <a:r>
              <a:rPr lang="en-US" sz="3600" b="1" dirty="0">
                <a:solidFill>
                  <a:schemeClr val="dk1"/>
                </a:solidFill>
                <a:latin typeface="Arial Bold"/>
                <a:ea typeface="Arial Bold"/>
              </a:rPr>
              <a:t>Dr. Agustinus </a:t>
            </a:r>
            <a:r>
              <a:rPr lang="en-US" sz="3600" b="1" dirty="0" err="1">
                <a:solidFill>
                  <a:schemeClr val="dk1"/>
                </a:solidFill>
                <a:latin typeface="Arial Bold"/>
                <a:ea typeface="Arial Bold"/>
              </a:rPr>
              <a:t>Privowidodo</a:t>
            </a:r>
            <a:r>
              <a:rPr lang="en-US" sz="3600" b="1" dirty="0">
                <a:solidFill>
                  <a:schemeClr val="dk1"/>
                </a:solidFill>
                <a:latin typeface="Arial Bold"/>
                <a:ea typeface="Arial Bold"/>
              </a:rPr>
              <a:t>, 	</a:t>
            </a:r>
            <a:r>
              <a:rPr lang="en-US" sz="3600" b="1" dirty="0" err="1">
                <a:solidFill>
                  <a:schemeClr val="dk1"/>
                </a:solidFill>
                <a:latin typeface="Arial Bold"/>
                <a:ea typeface="Arial Bold"/>
              </a:rPr>
              <a:t>S.Pd</a:t>
            </a:r>
            <a:r>
              <a:rPr lang="en-US" sz="3600" b="1" dirty="0">
                <a:solidFill>
                  <a:schemeClr val="dk1"/>
                </a:solidFill>
                <a:latin typeface="Arial Bold"/>
                <a:ea typeface="Arial Bold"/>
              </a:rPr>
              <a:t>., M.M.</a:t>
            </a:r>
            <a:endParaRPr lang="en-US" sz="3600" b="1" dirty="0">
              <a:latin typeface="Arial Bold"/>
              <a:ea typeface="Arial Bold"/>
              <a:cs typeface="Arial Bold"/>
              <a:sym typeface="Arial Bold"/>
            </a:endParaRPr>
          </a:p>
          <a:p>
            <a:pPr algn="l">
              <a:lnSpc>
                <a:spcPts val="4320"/>
              </a:lnSpc>
            </a:pPr>
            <a:endParaRPr lang="en-US" sz="3600" b="1" dirty="0">
              <a:solidFill>
                <a:srgbClr val="FFC000"/>
              </a:solidFill>
              <a:latin typeface="Arial Bold"/>
              <a:ea typeface="Arial Bold"/>
              <a:cs typeface="Arial Bold"/>
              <a:sym typeface="Arial Bold"/>
            </a:endParaRPr>
          </a:p>
        </p:txBody>
      </p:sp>
      <p:sp>
        <p:nvSpPr>
          <p:cNvPr id="18" name="TextBox 18"/>
          <p:cNvSpPr txBox="1"/>
          <p:nvPr/>
        </p:nvSpPr>
        <p:spPr>
          <a:xfrm>
            <a:off x="243840" y="6170295"/>
            <a:ext cx="3322320" cy="641985"/>
          </a:xfrm>
          <a:prstGeom prst="rect">
            <a:avLst/>
          </a:prstGeom>
        </p:spPr>
        <p:txBody>
          <a:bodyPr lIns="0" tIns="0" rIns="0" bIns="0" rtlCol="0" anchor="t">
            <a:spAutoFit/>
          </a:bodyPr>
          <a:lstStyle/>
          <a:p>
            <a:pPr algn="r">
              <a:lnSpc>
                <a:spcPts val="2879"/>
              </a:lnSpc>
            </a:pPr>
            <a:r>
              <a:rPr lang="en-US" sz="2400" b="1">
                <a:solidFill>
                  <a:srgbClr val="000000"/>
                </a:solidFill>
                <a:latin typeface="Arial Bold"/>
                <a:ea typeface="Arial Bold"/>
                <a:cs typeface="Arial Bold"/>
                <a:sym typeface="Arial Bold"/>
              </a:rPr>
              <a:t>FAKULTAS BISNIS</a:t>
            </a:r>
          </a:p>
        </p:txBody>
      </p:sp>
      <p:sp>
        <p:nvSpPr>
          <p:cNvPr id="19" name="TextBox 19"/>
          <p:cNvSpPr txBox="1"/>
          <p:nvPr/>
        </p:nvSpPr>
        <p:spPr>
          <a:xfrm>
            <a:off x="243840" y="7427595"/>
            <a:ext cx="3322320" cy="870585"/>
          </a:xfrm>
          <a:prstGeom prst="rect">
            <a:avLst/>
          </a:prstGeom>
        </p:spPr>
        <p:txBody>
          <a:bodyPr lIns="0" tIns="0" rIns="0" bIns="0" rtlCol="0" anchor="t">
            <a:spAutoFit/>
          </a:bodyPr>
          <a:lstStyle/>
          <a:p>
            <a:pPr algn="r">
              <a:lnSpc>
                <a:spcPts val="2879"/>
              </a:lnSpc>
            </a:pPr>
            <a:r>
              <a:rPr lang="en-US" sz="2400" b="1">
                <a:solidFill>
                  <a:srgbClr val="000000"/>
                </a:solidFill>
                <a:latin typeface="Arial Bold"/>
                <a:ea typeface="Arial Bold"/>
                <a:cs typeface="Arial Bold"/>
                <a:sym typeface="Arial Bold"/>
              </a:rPr>
              <a:t>Magister Manajemen (MM)</a:t>
            </a:r>
          </a:p>
        </p:txBody>
      </p:sp>
      <p:grpSp>
        <p:nvGrpSpPr>
          <p:cNvPr id="20" name="Group 20"/>
          <p:cNvGrpSpPr/>
          <p:nvPr/>
        </p:nvGrpSpPr>
        <p:grpSpPr>
          <a:xfrm>
            <a:off x="797528" y="3288343"/>
            <a:ext cx="3059238" cy="1290801"/>
            <a:chOff x="0" y="0"/>
            <a:chExt cx="4078984" cy="1721068"/>
          </a:xfrm>
        </p:grpSpPr>
        <p:sp>
          <p:nvSpPr>
            <p:cNvPr id="21" name="Freeform 21"/>
            <p:cNvSpPr/>
            <p:nvPr/>
          </p:nvSpPr>
          <p:spPr>
            <a:xfrm>
              <a:off x="0" y="0"/>
              <a:ext cx="4078984" cy="1721068"/>
            </a:xfrm>
            <a:custGeom>
              <a:avLst/>
              <a:gdLst/>
              <a:ahLst/>
              <a:cxnLst/>
              <a:rect l="l" t="t" r="r" b="b"/>
              <a:pathLst>
                <a:path w="4078984" h="1721068">
                  <a:moveTo>
                    <a:pt x="0" y="0"/>
                  </a:moveTo>
                  <a:lnTo>
                    <a:pt x="4078984" y="0"/>
                  </a:lnTo>
                  <a:lnTo>
                    <a:pt x="4078984" y="1721068"/>
                  </a:lnTo>
                  <a:lnTo>
                    <a:pt x="0" y="1721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2" name="Group 22"/>
            <p:cNvGrpSpPr/>
            <p:nvPr/>
          </p:nvGrpSpPr>
          <p:grpSpPr>
            <a:xfrm>
              <a:off x="0" y="0"/>
              <a:ext cx="4078984" cy="1721068"/>
              <a:chOff x="0" y="0"/>
              <a:chExt cx="4078984" cy="1721068"/>
            </a:xfrm>
          </p:grpSpPr>
          <p:sp>
            <p:nvSpPr>
              <p:cNvPr id="23" name="Freeform 23"/>
              <p:cNvSpPr/>
              <p:nvPr/>
            </p:nvSpPr>
            <p:spPr>
              <a:xfrm>
                <a:off x="0" y="0"/>
                <a:ext cx="4078984" cy="1721068"/>
              </a:xfrm>
              <a:custGeom>
                <a:avLst/>
                <a:gdLst/>
                <a:ahLst/>
                <a:cxnLst/>
                <a:rect l="l" t="t" r="r" b="b"/>
                <a:pathLst>
                  <a:path w="4078984" h="1721068">
                    <a:moveTo>
                      <a:pt x="0" y="0"/>
                    </a:moveTo>
                    <a:lnTo>
                      <a:pt x="4078984" y="0"/>
                    </a:lnTo>
                    <a:lnTo>
                      <a:pt x="4078984" y="1721068"/>
                    </a:lnTo>
                    <a:lnTo>
                      <a:pt x="0" y="1721068"/>
                    </a:lnTo>
                    <a:close/>
                  </a:path>
                </a:pathLst>
              </a:custGeom>
              <a:solidFill>
                <a:srgbClr val="000000">
                  <a:alpha val="0"/>
                </a:srgbClr>
              </a:solidFill>
            </p:spPr>
            <p:txBody>
              <a:bodyPr/>
              <a:lstStyle/>
              <a:p>
                <a:endParaRPr lang="en-ID"/>
              </a:p>
            </p:txBody>
          </p:sp>
          <p:sp>
            <p:nvSpPr>
              <p:cNvPr id="24" name="TextBox 24"/>
              <p:cNvSpPr txBox="1"/>
              <p:nvPr/>
            </p:nvSpPr>
            <p:spPr>
              <a:xfrm>
                <a:off x="0" y="-38100"/>
                <a:ext cx="4078984" cy="1759168"/>
              </a:xfrm>
              <a:prstGeom prst="rect">
                <a:avLst/>
              </a:prstGeom>
            </p:spPr>
            <p:txBody>
              <a:bodyPr lIns="0" tIns="0" rIns="0" bIns="0" rtlCol="0" anchor="ctr"/>
              <a:lstStyle/>
              <a:p>
                <a:pPr algn="ctr">
                  <a:lnSpc>
                    <a:spcPts val="2340"/>
                  </a:lnSpc>
                </a:pPr>
                <a:r>
                  <a:rPr lang="en-US" sz="1950" b="1" dirty="0" err="1">
                    <a:solidFill>
                      <a:srgbClr val="000000"/>
                    </a:solidFill>
                    <a:latin typeface="Arial Bold"/>
                    <a:ea typeface="Arial Bold"/>
                    <a:cs typeface="Arial Bold"/>
                    <a:sym typeface="Arial Bold"/>
                  </a:rPr>
                  <a:t>Sidang</a:t>
                </a:r>
                <a:r>
                  <a:rPr lang="en-US" sz="1950" b="1" dirty="0">
                    <a:solidFill>
                      <a:srgbClr val="000000"/>
                    </a:solidFill>
                    <a:latin typeface="Arial Bold"/>
                    <a:ea typeface="Arial Bold"/>
                    <a:cs typeface="Arial Bold"/>
                    <a:sym typeface="Arial Bold"/>
                  </a:rPr>
                  <a:t> </a:t>
                </a:r>
              </a:p>
              <a:p>
                <a:pPr algn="ctr">
                  <a:lnSpc>
                    <a:spcPts val="2340"/>
                  </a:lnSpc>
                </a:pPr>
                <a:r>
                  <a:rPr lang="en-US" sz="1950" b="1" dirty="0" err="1">
                    <a:solidFill>
                      <a:srgbClr val="000000"/>
                    </a:solidFill>
                    <a:latin typeface="Arial Bold"/>
                    <a:ea typeface="Arial Bold"/>
                    <a:cs typeface="Arial Bold"/>
                    <a:sym typeface="Arial Bold"/>
                  </a:rPr>
                  <a:t>Tesis</a:t>
                </a:r>
                <a:r>
                  <a:rPr lang="en-US" sz="1950" b="1" dirty="0">
                    <a:solidFill>
                      <a:srgbClr val="000000"/>
                    </a:solidFill>
                    <a:latin typeface="Arial Bold"/>
                    <a:ea typeface="Arial Bold"/>
                    <a:cs typeface="Arial Bold"/>
                    <a:sym typeface="Arial Bold"/>
                  </a:rPr>
                  <a:t> </a:t>
                </a:r>
              </a:p>
              <a:p>
                <a:pPr algn="ctr">
                  <a:lnSpc>
                    <a:spcPts val="2340"/>
                  </a:lnSpc>
                </a:pPr>
                <a:r>
                  <a:rPr lang="en-US" sz="1950" b="1" dirty="0">
                    <a:solidFill>
                      <a:srgbClr val="000000"/>
                    </a:solidFill>
                    <a:latin typeface="Arial Bold"/>
                    <a:ea typeface="Arial Bold"/>
                    <a:cs typeface="Arial Bold"/>
                    <a:sym typeface="Arial Bold"/>
                  </a:rPr>
                  <a:t>T.A. 2025/2026</a:t>
                </a:r>
              </a:p>
              <a:p>
                <a:pPr algn="ctr">
                  <a:lnSpc>
                    <a:spcPts val="2340"/>
                  </a:lnSpc>
                </a:pPr>
                <a:r>
                  <a:rPr lang="en-US" sz="1950" b="1" dirty="0">
                    <a:solidFill>
                      <a:srgbClr val="000000"/>
                    </a:solidFill>
                    <a:latin typeface="Arial Bold"/>
                    <a:ea typeface="Arial Bold"/>
                    <a:cs typeface="Arial Bold"/>
                    <a:sym typeface="Arial Bold"/>
                  </a:rPr>
                  <a:t>Semester </a:t>
                </a:r>
                <a:r>
                  <a:rPr lang="en-US" sz="1950" b="1" dirty="0" err="1">
                    <a:solidFill>
                      <a:srgbClr val="000000"/>
                    </a:solidFill>
                    <a:latin typeface="Arial Bold"/>
                    <a:ea typeface="Arial Bold"/>
                    <a:cs typeface="Arial Bold"/>
                    <a:sym typeface="Arial Bold"/>
                  </a:rPr>
                  <a:t>Genap</a:t>
                </a:r>
                <a:endParaRPr lang="en-US" sz="1950" b="1" dirty="0">
                  <a:solidFill>
                    <a:srgbClr val="000000"/>
                  </a:solidFill>
                  <a:latin typeface="Arial Bold"/>
                  <a:ea typeface="Arial Bold"/>
                  <a:cs typeface="Arial Bold"/>
                  <a:sym typeface="Arial Bold"/>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par>
                                <p:cTn id="47" presetID="3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fltVal val="0"/>
                                          </p:val>
                                        </p:tav>
                                        <p:tav tm="100000">
                                          <p:val>
                                            <p:strVal val="#ppt_w"/>
                                          </p:val>
                                        </p:tav>
                                      </p:tavLst>
                                    </p:anim>
                                    <p:anim calcmode="lin" valueType="num">
                                      <p:cBhvr>
                                        <p:cTn id="50" dur="1000" fill="hold"/>
                                        <p:tgtEl>
                                          <p:spTgt spid="12"/>
                                        </p:tgtEl>
                                        <p:attrNameLst>
                                          <p:attrName>ppt_h</p:attrName>
                                        </p:attrNameLst>
                                      </p:cBhvr>
                                      <p:tavLst>
                                        <p:tav tm="0">
                                          <p:val>
                                            <p:fltVal val="0"/>
                                          </p:val>
                                        </p:tav>
                                        <p:tav tm="100000">
                                          <p:val>
                                            <p:strVal val="#ppt_h"/>
                                          </p:val>
                                        </p:tav>
                                      </p:tavLst>
                                    </p:anim>
                                    <p:anim calcmode="lin" valueType="num">
                                      <p:cBhvr>
                                        <p:cTn id="51" dur="1000" fill="hold"/>
                                        <p:tgtEl>
                                          <p:spTgt spid="12"/>
                                        </p:tgtEl>
                                        <p:attrNameLst>
                                          <p:attrName>style.rotation</p:attrName>
                                        </p:attrNameLst>
                                      </p:cBhvr>
                                      <p:tavLst>
                                        <p:tav tm="0">
                                          <p:val>
                                            <p:fltVal val="90"/>
                                          </p:val>
                                        </p:tav>
                                        <p:tav tm="100000">
                                          <p:val>
                                            <p:fltVal val="0"/>
                                          </p:val>
                                        </p:tav>
                                      </p:tavLst>
                                    </p:anim>
                                    <p:animEffect transition="in" filter="fade">
                                      <p:cBhvr>
                                        <p:cTn id="52" dur="1000"/>
                                        <p:tgtEl>
                                          <p:spTgt spid="12"/>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1000" fill="hold"/>
                                        <p:tgtEl>
                                          <p:spTgt spid="16"/>
                                        </p:tgtEl>
                                        <p:attrNameLst>
                                          <p:attrName>ppt_w</p:attrName>
                                        </p:attrNameLst>
                                      </p:cBhvr>
                                      <p:tavLst>
                                        <p:tav tm="0">
                                          <p:val>
                                            <p:fltVal val="0"/>
                                          </p:val>
                                        </p:tav>
                                        <p:tav tm="100000">
                                          <p:val>
                                            <p:strVal val="#ppt_w"/>
                                          </p:val>
                                        </p:tav>
                                      </p:tavLst>
                                    </p:anim>
                                    <p:anim calcmode="lin" valueType="num">
                                      <p:cBhvr>
                                        <p:cTn id="56" dur="1000" fill="hold"/>
                                        <p:tgtEl>
                                          <p:spTgt spid="16"/>
                                        </p:tgtEl>
                                        <p:attrNameLst>
                                          <p:attrName>ppt_h</p:attrName>
                                        </p:attrNameLst>
                                      </p:cBhvr>
                                      <p:tavLst>
                                        <p:tav tm="0">
                                          <p:val>
                                            <p:fltVal val="0"/>
                                          </p:val>
                                        </p:tav>
                                        <p:tav tm="100000">
                                          <p:val>
                                            <p:strVal val="#ppt_h"/>
                                          </p:val>
                                        </p:tav>
                                      </p:tavLst>
                                    </p:anim>
                                    <p:anim calcmode="lin" valueType="num">
                                      <p:cBhvr>
                                        <p:cTn id="57" dur="1000" fill="hold"/>
                                        <p:tgtEl>
                                          <p:spTgt spid="16"/>
                                        </p:tgtEl>
                                        <p:attrNameLst>
                                          <p:attrName>style.rotation</p:attrName>
                                        </p:attrNameLst>
                                      </p:cBhvr>
                                      <p:tavLst>
                                        <p:tav tm="0">
                                          <p:val>
                                            <p:fltVal val="90"/>
                                          </p:val>
                                        </p:tav>
                                        <p:tav tm="100000">
                                          <p:val>
                                            <p:fltVal val="0"/>
                                          </p:val>
                                        </p:tav>
                                      </p:tavLst>
                                    </p:anim>
                                    <p:animEffect transition="in" filter="fade">
                                      <p:cBhvr>
                                        <p:cTn id="58" dur="1000"/>
                                        <p:tgtEl>
                                          <p:spTgt spid="1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1000" fill="hold"/>
                                        <p:tgtEl>
                                          <p:spTgt spid="17"/>
                                        </p:tgtEl>
                                        <p:attrNameLst>
                                          <p:attrName>ppt_w</p:attrName>
                                        </p:attrNameLst>
                                      </p:cBhvr>
                                      <p:tavLst>
                                        <p:tav tm="0">
                                          <p:val>
                                            <p:fltVal val="0"/>
                                          </p:val>
                                        </p:tav>
                                        <p:tav tm="100000">
                                          <p:val>
                                            <p:strVal val="#ppt_w"/>
                                          </p:val>
                                        </p:tav>
                                      </p:tavLst>
                                    </p:anim>
                                    <p:anim calcmode="lin" valueType="num">
                                      <p:cBhvr>
                                        <p:cTn id="62" dur="1000" fill="hold"/>
                                        <p:tgtEl>
                                          <p:spTgt spid="17"/>
                                        </p:tgtEl>
                                        <p:attrNameLst>
                                          <p:attrName>ppt_h</p:attrName>
                                        </p:attrNameLst>
                                      </p:cBhvr>
                                      <p:tavLst>
                                        <p:tav tm="0">
                                          <p:val>
                                            <p:fltVal val="0"/>
                                          </p:val>
                                        </p:tav>
                                        <p:tav tm="100000">
                                          <p:val>
                                            <p:strVal val="#ppt_h"/>
                                          </p:val>
                                        </p:tav>
                                      </p:tavLst>
                                    </p:anim>
                                    <p:anim calcmode="lin" valueType="num">
                                      <p:cBhvr>
                                        <p:cTn id="63" dur="1000" fill="hold"/>
                                        <p:tgtEl>
                                          <p:spTgt spid="17"/>
                                        </p:tgtEl>
                                        <p:attrNameLst>
                                          <p:attrName>style.rotation</p:attrName>
                                        </p:attrNameLst>
                                      </p:cBhvr>
                                      <p:tavLst>
                                        <p:tav tm="0">
                                          <p:val>
                                            <p:fltVal val="90"/>
                                          </p:val>
                                        </p:tav>
                                        <p:tav tm="100000">
                                          <p:val>
                                            <p:fltVal val="0"/>
                                          </p:val>
                                        </p:tav>
                                      </p:tavLst>
                                    </p:anim>
                                    <p:animEffect transition="in" filter="fade">
                                      <p:cBhvr>
                                        <p:cTn id="64" dur="1000"/>
                                        <p:tgtEl>
                                          <p:spTgt spid="1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000" fill="hold"/>
                                        <p:tgtEl>
                                          <p:spTgt spid="18"/>
                                        </p:tgtEl>
                                        <p:attrNameLst>
                                          <p:attrName>ppt_w</p:attrName>
                                        </p:attrNameLst>
                                      </p:cBhvr>
                                      <p:tavLst>
                                        <p:tav tm="0">
                                          <p:val>
                                            <p:fltVal val="0"/>
                                          </p:val>
                                        </p:tav>
                                        <p:tav tm="100000">
                                          <p:val>
                                            <p:strVal val="#ppt_w"/>
                                          </p:val>
                                        </p:tav>
                                      </p:tavLst>
                                    </p:anim>
                                    <p:anim calcmode="lin" valueType="num">
                                      <p:cBhvr>
                                        <p:cTn id="68" dur="1000" fill="hold"/>
                                        <p:tgtEl>
                                          <p:spTgt spid="18"/>
                                        </p:tgtEl>
                                        <p:attrNameLst>
                                          <p:attrName>ppt_h</p:attrName>
                                        </p:attrNameLst>
                                      </p:cBhvr>
                                      <p:tavLst>
                                        <p:tav tm="0">
                                          <p:val>
                                            <p:fltVal val="0"/>
                                          </p:val>
                                        </p:tav>
                                        <p:tav tm="100000">
                                          <p:val>
                                            <p:strVal val="#ppt_h"/>
                                          </p:val>
                                        </p:tav>
                                      </p:tavLst>
                                    </p:anim>
                                    <p:anim calcmode="lin" valueType="num">
                                      <p:cBhvr>
                                        <p:cTn id="69" dur="1000" fill="hold"/>
                                        <p:tgtEl>
                                          <p:spTgt spid="18"/>
                                        </p:tgtEl>
                                        <p:attrNameLst>
                                          <p:attrName>style.rotation</p:attrName>
                                        </p:attrNameLst>
                                      </p:cBhvr>
                                      <p:tavLst>
                                        <p:tav tm="0">
                                          <p:val>
                                            <p:fltVal val="90"/>
                                          </p:val>
                                        </p:tav>
                                        <p:tav tm="100000">
                                          <p:val>
                                            <p:fltVal val="0"/>
                                          </p:val>
                                        </p:tav>
                                      </p:tavLst>
                                    </p:anim>
                                    <p:animEffect transition="in" filter="fade">
                                      <p:cBhvr>
                                        <p:cTn id="70" dur="1000"/>
                                        <p:tgtEl>
                                          <p:spTgt spid="1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1000" fill="hold"/>
                                        <p:tgtEl>
                                          <p:spTgt spid="19"/>
                                        </p:tgtEl>
                                        <p:attrNameLst>
                                          <p:attrName>ppt_w</p:attrName>
                                        </p:attrNameLst>
                                      </p:cBhvr>
                                      <p:tavLst>
                                        <p:tav tm="0">
                                          <p:val>
                                            <p:fltVal val="0"/>
                                          </p:val>
                                        </p:tav>
                                        <p:tav tm="100000">
                                          <p:val>
                                            <p:strVal val="#ppt_w"/>
                                          </p:val>
                                        </p:tav>
                                      </p:tavLst>
                                    </p:anim>
                                    <p:anim calcmode="lin" valueType="num">
                                      <p:cBhvr>
                                        <p:cTn id="74" dur="1000" fill="hold"/>
                                        <p:tgtEl>
                                          <p:spTgt spid="19"/>
                                        </p:tgtEl>
                                        <p:attrNameLst>
                                          <p:attrName>ppt_h</p:attrName>
                                        </p:attrNameLst>
                                      </p:cBhvr>
                                      <p:tavLst>
                                        <p:tav tm="0">
                                          <p:val>
                                            <p:fltVal val="0"/>
                                          </p:val>
                                        </p:tav>
                                        <p:tav tm="100000">
                                          <p:val>
                                            <p:strVal val="#ppt_h"/>
                                          </p:val>
                                        </p:tav>
                                      </p:tavLst>
                                    </p:anim>
                                    <p:anim calcmode="lin" valueType="num">
                                      <p:cBhvr>
                                        <p:cTn id="75" dur="1000" fill="hold"/>
                                        <p:tgtEl>
                                          <p:spTgt spid="19"/>
                                        </p:tgtEl>
                                        <p:attrNameLst>
                                          <p:attrName>style.rotation</p:attrName>
                                        </p:attrNameLst>
                                      </p:cBhvr>
                                      <p:tavLst>
                                        <p:tav tm="0">
                                          <p:val>
                                            <p:fltVal val="90"/>
                                          </p:val>
                                        </p:tav>
                                        <p:tav tm="100000">
                                          <p:val>
                                            <p:fltVal val="0"/>
                                          </p:val>
                                        </p:tav>
                                      </p:tavLst>
                                    </p:anim>
                                    <p:animEffect transition="in" filter="fade">
                                      <p:cBhvr>
                                        <p:cTn id="76" dur="1000"/>
                                        <p:tgtEl>
                                          <p:spTgt spid="19"/>
                                        </p:tgtEl>
                                      </p:cBhvr>
                                    </p:animEffect>
                                  </p:childTnLst>
                                </p:cTn>
                              </p:par>
                              <p:par>
                                <p:cTn id="77" presetID="3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fltVal val="0"/>
                                          </p:val>
                                        </p:tav>
                                        <p:tav tm="100000">
                                          <p:val>
                                            <p:strVal val="#ppt_w"/>
                                          </p:val>
                                        </p:tav>
                                      </p:tavLst>
                                    </p:anim>
                                    <p:anim calcmode="lin" valueType="num">
                                      <p:cBhvr>
                                        <p:cTn id="80" dur="1000" fill="hold"/>
                                        <p:tgtEl>
                                          <p:spTgt spid="20"/>
                                        </p:tgtEl>
                                        <p:attrNameLst>
                                          <p:attrName>ppt_h</p:attrName>
                                        </p:attrNameLst>
                                      </p:cBhvr>
                                      <p:tavLst>
                                        <p:tav tm="0">
                                          <p:val>
                                            <p:fltVal val="0"/>
                                          </p:val>
                                        </p:tav>
                                        <p:tav tm="100000">
                                          <p:val>
                                            <p:strVal val="#ppt_h"/>
                                          </p:val>
                                        </p:tav>
                                      </p:tavLst>
                                    </p:anim>
                                    <p:anim calcmode="lin" valueType="num">
                                      <p:cBhvr>
                                        <p:cTn id="81" dur="1000" fill="hold"/>
                                        <p:tgtEl>
                                          <p:spTgt spid="20"/>
                                        </p:tgtEl>
                                        <p:attrNameLst>
                                          <p:attrName>style.rotation</p:attrName>
                                        </p:attrNameLst>
                                      </p:cBhvr>
                                      <p:tavLst>
                                        <p:tav tm="0">
                                          <p:val>
                                            <p:fltVal val="90"/>
                                          </p:val>
                                        </p:tav>
                                        <p:tav tm="100000">
                                          <p:val>
                                            <p:fltVal val="0"/>
                                          </p:val>
                                        </p:tav>
                                      </p:tavLst>
                                    </p:anim>
                                    <p:animEffect transition="in" filter="fade">
                                      <p:cBhvr>
                                        <p:cTn id="8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E506C608-67EA-723C-7ED6-778FC192166C}"/>
              </a:ext>
            </a:extLst>
          </p:cNvPr>
          <p:cNvSpPr txBox="1"/>
          <p:nvPr/>
        </p:nvSpPr>
        <p:spPr>
          <a:xfrm>
            <a:off x="475008" y="1516345"/>
            <a:ext cx="6106770" cy="367024"/>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a:t>
            </a:r>
            <a:r>
              <a:rPr lang="en-US" sz="1800" b="1"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Reabilitas</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6" name="TextBox 41">
            <a:extLst>
              <a:ext uri="{FF2B5EF4-FFF2-40B4-BE49-F238E27FC236}">
                <a16:creationId xmlns:a16="http://schemas.microsoft.com/office/drawing/2014/main" id="{8AD274E4-6571-064C-C30A-B2EE9931BE02}"/>
              </a:ext>
            </a:extLst>
          </p:cNvPr>
          <p:cNvSpPr txBox="1"/>
          <p:nvPr/>
        </p:nvSpPr>
        <p:spPr>
          <a:xfrm>
            <a:off x="10360344" y="1542020"/>
            <a:ext cx="6106770" cy="368306"/>
          </a:xfrm>
          <a:prstGeom prst="rect">
            <a:avLst/>
          </a:prstGeom>
        </p:spPr>
        <p:txBody>
          <a:bodyPr wrap="square" lIns="0" tIns="0" rIns="0" bIns="0" rtlCol="0" anchor="t">
            <a:spAutoFit/>
          </a:bodyPr>
          <a:lstStyle/>
          <a:p>
            <a:pPr algn="l">
              <a:lnSpc>
                <a:spcPts val="3240"/>
              </a:lnSpc>
            </a:pPr>
            <a:r>
              <a:rPr lang="id-ID"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a:t>
            </a: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M</a:t>
            </a:r>
            <a:r>
              <a:rPr lang="en-ID" sz="1800" b="1" dirty="0" err="1"/>
              <a:t>ultikolinearitas</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9" name="TextBox 48">
            <a:extLst>
              <a:ext uri="{FF2B5EF4-FFF2-40B4-BE49-F238E27FC236}">
                <a16:creationId xmlns:a16="http://schemas.microsoft.com/office/drawing/2014/main" id="{4C31B903-D369-A640-79B9-0B057E6B9615}"/>
              </a:ext>
            </a:extLst>
          </p:cNvPr>
          <p:cNvSpPr txBox="1"/>
          <p:nvPr/>
        </p:nvSpPr>
        <p:spPr>
          <a:xfrm>
            <a:off x="381000" y="5900143"/>
            <a:ext cx="7341948" cy="2246769"/>
          </a:xfrm>
          <a:prstGeom prst="rect">
            <a:avLst/>
          </a:prstGeom>
          <a:noFill/>
        </p:spPr>
        <p:txBody>
          <a:bodyPr wrap="square">
            <a:spAutoFit/>
          </a:bodyPr>
          <a:lstStyle/>
          <a:p>
            <a:r>
              <a:rPr lang="en-ID" sz="2000" dirty="0"/>
              <a:t>Hasil </a:t>
            </a:r>
            <a:r>
              <a:rPr lang="en-ID" sz="2000" dirty="0" err="1"/>
              <a:t>pengujian</a:t>
            </a:r>
            <a:r>
              <a:rPr lang="en-ID" sz="2000" dirty="0"/>
              <a:t> </a:t>
            </a:r>
            <a:r>
              <a:rPr lang="en-ID" sz="2000" dirty="0" err="1"/>
              <a:t>reliabilitas</a:t>
            </a:r>
            <a:r>
              <a:rPr lang="en-ID" sz="2000" dirty="0"/>
              <a:t> </a:t>
            </a:r>
            <a:r>
              <a:rPr lang="en-ID" sz="2000" dirty="0" err="1"/>
              <a:t>menunjukkan</a:t>
            </a:r>
            <a:r>
              <a:rPr lang="en-ID" sz="2000" dirty="0"/>
              <a:t> </a:t>
            </a:r>
            <a:r>
              <a:rPr lang="en-ID" sz="2000" dirty="0" err="1"/>
              <a:t>bahwa</a:t>
            </a:r>
            <a:r>
              <a:rPr lang="en-ID" sz="2000" dirty="0"/>
              <a:t> </a:t>
            </a:r>
            <a:r>
              <a:rPr lang="en-ID" sz="2000" dirty="0" err="1"/>
              <a:t>seluruh</a:t>
            </a:r>
            <a:r>
              <a:rPr lang="en-ID" sz="2000" dirty="0"/>
              <a:t> </a:t>
            </a:r>
            <a:r>
              <a:rPr lang="en-ID" sz="2000" dirty="0" err="1"/>
              <a:t>konstruk</a:t>
            </a:r>
            <a:r>
              <a:rPr lang="en-ID" sz="2000" dirty="0"/>
              <a:t> </a:t>
            </a:r>
            <a:r>
              <a:rPr lang="en-ID" sz="2000" dirty="0" err="1"/>
              <a:t>penelitian</a:t>
            </a:r>
            <a:r>
              <a:rPr lang="en-ID" sz="2000" dirty="0"/>
              <a:t> </a:t>
            </a:r>
            <a:r>
              <a:rPr lang="en-ID" sz="2000" dirty="0" err="1"/>
              <a:t>memiliki</a:t>
            </a:r>
            <a:r>
              <a:rPr lang="en-ID" sz="2000" dirty="0"/>
              <a:t> </a:t>
            </a:r>
            <a:r>
              <a:rPr lang="en-ID" sz="2000" dirty="0" err="1"/>
              <a:t>nilai</a:t>
            </a:r>
            <a:r>
              <a:rPr lang="en-ID" sz="2000" dirty="0"/>
              <a:t> </a:t>
            </a:r>
            <a:r>
              <a:rPr lang="en-ID" sz="2000" b="1" dirty="0"/>
              <a:t>Cronbach’s Alpha di </a:t>
            </a:r>
            <a:r>
              <a:rPr lang="en-ID" sz="2000" b="1" dirty="0" err="1"/>
              <a:t>atas</a:t>
            </a:r>
            <a:r>
              <a:rPr lang="en-ID" sz="2000" b="1" dirty="0"/>
              <a:t> 0,915 </a:t>
            </a:r>
            <a:r>
              <a:rPr lang="en-ID" sz="2000" dirty="0"/>
              <a:t>dan </a:t>
            </a:r>
            <a:r>
              <a:rPr lang="en-ID" sz="2000" b="1" dirty="0"/>
              <a:t>Composite Reliability di </a:t>
            </a:r>
            <a:r>
              <a:rPr lang="en-ID" sz="2000" b="1" dirty="0" err="1"/>
              <a:t>atas</a:t>
            </a:r>
            <a:r>
              <a:rPr lang="en-ID" sz="2000" b="1" dirty="0"/>
              <a:t> 0,933</a:t>
            </a:r>
            <a:r>
              <a:rPr lang="en-ID" sz="2000" dirty="0"/>
              <a:t>, yang </a:t>
            </a:r>
            <a:r>
              <a:rPr lang="en-ID" sz="2000" dirty="0" err="1"/>
              <a:t>berarti</a:t>
            </a:r>
            <a:r>
              <a:rPr lang="en-ID" sz="2000" dirty="0"/>
              <a:t> </a:t>
            </a:r>
            <a:r>
              <a:rPr lang="en-ID" sz="2000" dirty="0" err="1"/>
              <a:t>jauh</a:t>
            </a:r>
            <a:r>
              <a:rPr lang="en-ID" sz="2000" dirty="0"/>
              <a:t> </a:t>
            </a:r>
            <a:r>
              <a:rPr lang="en-ID" sz="2000" dirty="0" err="1"/>
              <a:t>melampaui</a:t>
            </a:r>
            <a:r>
              <a:rPr lang="en-ID" sz="2000" dirty="0"/>
              <a:t> </a:t>
            </a:r>
            <a:r>
              <a:rPr lang="en-ID" sz="2000" dirty="0" err="1"/>
              <a:t>ambang</a:t>
            </a:r>
            <a:r>
              <a:rPr lang="en-ID" sz="2000" dirty="0"/>
              <a:t> batas </a:t>
            </a:r>
            <a:r>
              <a:rPr lang="en-ID" sz="2000" b="1" dirty="0"/>
              <a:t>0,70</a:t>
            </a:r>
            <a:r>
              <a:rPr lang="en-ID" sz="2000" dirty="0"/>
              <a:t>. </a:t>
            </a:r>
            <a:r>
              <a:rPr lang="en-ID" sz="2000" dirty="0" err="1"/>
              <a:t>Dengan</a:t>
            </a:r>
            <a:r>
              <a:rPr lang="en-ID" sz="2000" dirty="0"/>
              <a:t> </a:t>
            </a:r>
            <a:r>
              <a:rPr lang="en-ID" sz="2000" dirty="0" err="1"/>
              <a:t>demikian</a:t>
            </a:r>
            <a:r>
              <a:rPr lang="en-ID" sz="2000" dirty="0"/>
              <a:t>, </a:t>
            </a:r>
            <a:r>
              <a:rPr lang="en-ID" sz="2000" dirty="0" err="1"/>
              <a:t>seluruh</a:t>
            </a:r>
            <a:r>
              <a:rPr lang="en-ID" sz="2000" dirty="0"/>
              <a:t> </a:t>
            </a:r>
            <a:r>
              <a:rPr lang="en-ID" sz="2000" dirty="0" err="1"/>
              <a:t>indikator</a:t>
            </a:r>
            <a:r>
              <a:rPr lang="en-ID" sz="2000" dirty="0"/>
              <a:t> pada </a:t>
            </a:r>
            <a:r>
              <a:rPr lang="en-ID" sz="2000" dirty="0" err="1"/>
              <a:t>variabel</a:t>
            </a:r>
            <a:r>
              <a:rPr lang="en-ID" sz="2000" dirty="0"/>
              <a:t> Beban </a:t>
            </a:r>
            <a:r>
              <a:rPr lang="en-ID" sz="2000" dirty="0" err="1"/>
              <a:t>Kerja</a:t>
            </a:r>
            <a:r>
              <a:rPr lang="en-ID" sz="2000" dirty="0"/>
              <a:t>, </a:t>
            </a:r>
            <a:r>
              <a:rPr lang="en-ID" sz="2000" dirty="0" err="1"/>
              <a:t>Digitalisasi</a:t>
            </a:r>
            <a:r>
              <a:rPr lang="en-ID" sz="2000" dirty="0"/>
              <a:t>, </a:t>
            </a:r>
            <a:r>
              <a:rPr lang="en-ID" sz="2000" dirty="0" err="1"/>
              <a:t>Pelatihan</a:t>
            </a:r>
            <a:r>
              <a:rPr lang="en-ID" sz="2000" dirty="0"/>
              <a:t>, </a:t>
            </a:r>
            <a:r>
              <a:rPr lang="en-ID" sz="2000" dirty="0" err="1"/>
              <a:t>Produktivitas</a:t>
            </a:r>
            <a:r>
              <a:rPr lang="en-ID" sz="2000" dirty="0"/>
              <a:t> </a:t>
            </a:r>
            <a:r>
              <a:rPr lang="en-ID" sz="2000" dirty="0" err="1"/>
              <a:t>Karyawan</a:t>
            </a:r>
            <a:r>
              <a:rPr lang="en-ID" sz="2000" dirty="0"/>
              <a:t>, dan Work-Life Balance </a:t>
            </a:r>
            <a:r>
              <a:rPr lang="en-ID" sz="2000" dirty="0" err="1"/>
              <a:t>dinyatakan</a:t>
            </a:r>
            <a:r>
              <a:rPr lang="en-ID" sz="2000" dirty="0"/>
              <a:t> </a:t>
            </a:r>
            <a:r>
              <a:rPr lang="en-ID" sz="2000" dirty="0" err="1"/>
              <a:t>reliabel</a:t>
            </a:r>
            <a:r>
              <a:rPr lang="en-ID" sz="2000" dirty="0"/>
              <a:t> dan </a:t>
            </a:r>
            <a:r>
              <a:rPr lang="en-ID" sz="2000" dirty="0" err="1"/>
              <a:t>konsisten</a:t>
            </a:r>
            <a:r>
              <a:rPr lang="en-ID" sz="2000" dirty="0"/>
              <a:t> </a:t>
            </a:r>
            <a:r>
              <a:rPr lang="en-ID" sz="2000" dirty="0" err="1"/>
              <a:t>dalam</a:t>
            </a:r>
            <a:r>
              <a:rPr lang="en-ID" sz="2000" dirty="0"/>
              <a:t> </a:t>
            </a:r>
            <a:r>
              <a:rPr lang="en-ID" sz="2000" dirty="0" err="1"/>
              <a:t>mengukur</a:t>
            </a:r>
            <a:r>
              <a:rPr lang="en-ID" sz="2000" dirty="0"/>
              <a:t> </a:t>
            </a:r>
            <a:r>
              <a:rPr lang="en-ID" sz="2000" dirty="0" err="1"/>
              <a:t>konstruk</a:t>
            </a:r>
            <a:r>
              <a:rPr lang="en-ID" sz="2000" dirty="0"/>
              <a:t> </a:t>
            </a:r>
            <a:r>
              <a:rPr lang="en-ID" sz="2000" dirty="0" err="1"/>
              <a:t>penelitian</a:t>
            </a:r>
            <a:endParaRPr lang="en-ID" sz="2000" dirty="0"/>
          </a:p>
        </p:txBody>
      </p:sp>
      <p:sp>
        <p:nvSpPr>
          <p:cNvPr id="51" name="TextBox 50">
            <a:extLst>
              <a:ext uri="{FF2B5EF4-FFF2-40B4-BE49-F238E27FC236}">
                <a16:creationId xmlns:a16="http://schemas.microsoft.com/office/drawing/2014/main" id="{75F6BDC0-CF39-BF03-192A-213A2BCA7C60}"/>
              </a:ext>
            </a:extLst>
          </p:cNvPr>
          <p:cNvSpPr txBox="1"/>
          <p:nvPr/>
        </p:nvSpPr>
        <p:spPr>
          <a:xfrm>
            <a:off x="10183779" y="5535751"/>
            <a:ext cx="5904287" cy="2308324"/>
          </a:xfrm>
          <a:prstGeom prst="rect">
            <a:avLst/>
          </a:prstGeom>
          <a:noFill/>
        </p:spPr>
        <p:txBody>
          <a:bodyPr wrap="square">
            <a:spAutoFit/>
          </a:bodyPr>
          <a:lstStyle/>
          <a:p>
            <a:r>
              <a:rPr lang="en-ID" dirty="0"/>
              <a:t>Hasil </a:t>
            </a:r>
            <a:r>
              <a:rPr lang="en-ID" dirty="0" err="1"/>
              <a:t>pengujian</a:t>
            </a:r>
            <a:r>
              <a:rPr lang="en-ID" dirty="0"/>
              <a:t> </a:t>
            </a:r>
            <a:r>
              <a:rPr lang="en-ID" dirty="0" err="1"/>
              <a:t>kolinearitas</a:t>
            </a:r>
            <a:r>
              <a:rPr lang="en-ID" dirty="0"/>
              <a:t> </a:t>
            </a:r>
            <a:r>
              <a:rPr lang="en-ID" dirty="0" err="1"/>
              <a:t>menunjukkan</a:t>
            </a:r>
            <a:r>
              <a:rPr lang="en-ID" dirty="0"/>
              <a:t> </a:t>
            </a:r>
            <a:r>
              <a:rPr lang="en-ID" dirty="0" err="1"/>
              <a:t>bahwa</a:t>
            </a:r>
            <a:r>
              <a:rPr lang="en-ID" dirty="0"/>
              <a:t> </a:t>
            </a:r>
            <a:r>
              <a:rPr lang="en-ID" dirty="0" err="1"/>
              <a:t>nilai</a:t>
            </a:r>
            <a:r>
              <a:rPr lang="en-ID" dirty="0"/>
              <a:t> VIF </a:t>
            </a:r>
            <a:r>
              <a:rPr lang="en-ID" dirty="0" err="1"/>
              <a:t>untuk</a:t>
            </a:r>
            <a:r>
              <a:rPr lang="en-ID" dirty="0"/>
              <a:t> </a:t>
            </a:r>
            <a:r>
              <a:rPr lang="en-ID" dirty="0" err="1"/>
              <a:t>seluruh</a:t>
            </a:r>
            <a:r>
              <a:rPr lang="en-ID" dirty="0"/>
              <a:t> </a:t>
            </a:r>
            <a:r>
              <a:rPr lang="en-ID" dirty="0" err="1"/>
              <a:t>variabel</a:t>
            </a:r>
            <a:r>
              <a:rPr lang="en-ID" dirty="0"/>
              <a:t> </a:t>
            </a:r>
            <a:r>
              <a:rPr lang="en-ID" dirty="0" err="1"/>
              <a:t>independen</a:t>
            </a:r>
            <a:r>
              <a:rPr lang="en-ID" dirty="0"/>
              <a:t> dan </a:t>
            </a:r>
            <a:r>
              <a:rPr lang="en-ID" dirty="0" err="1"/>
              <a:t>variabel</a:t>
            </a:r>
            <a:r>
              <a:rPr lang="en-ID" dirty="0"/>
              <a:t> </a:t>
            </a:r>
            <a:r>
              <a:rPr lang="en-ID" dirty="0" err="1"/>
              <a:t>interaksi</a:t>
            </a:r>
            <a:r>
              <a:rPr lang="en-ID" dirty="0"/>
              <a:t> </a:t>
            </a:r>
            <a:r>
              <a:rPr lang="en-ID" dirty="0" err="1"/>
              <a:t>terhadap</a:t>
            </a:r>
            <a:r>
              <a:rPr lang="en-ID" dirty="0"/>
              <a:t> </a:t>
            </a:r>
            <a:r>
              <a:rPr lang="en-ID" dirty="0" err="1"/>
              <a:t>Produktivitas</a:t>
            </a:r>
            <a:r>
              <a:rPr lang="en-ID" dirty="0"/>
              <a:t> </a:t>
            </a:r>
            <a:r>
              <a:rPr lang="en-ID" dirty="0" err="1"/>
              <a:t>Karyawan</a:t>
            </a:r>
            <a:r>
              <a:rPr lang="en-ID" dirty="0"/>
              <a:t> </a:t>
            </a:r>
            <a:r>
              <a:rPr lang="en-ID" dirty="0" err="1"/>
              <a:t>berada</a:t>
            </a:r>
            <a:r>
              <a:rPr lang="en-ID" dirty="0"/>
              <a:t> pada </a:t>
            </a:r>
            <a:r>
              <a:rPr lang="en-ID" dirty="0" err="1"/>
              <a:t>rentang</a:t>
            </a:r>
            <a:r>
              <a:rPr lang="en-ID" dirty="0"/>
              <a:t> </a:t>
            </a:r>
            <a:r>
              <a:rPr lang="en-ID" b="1" dirty="0"/>
              <a:t>1,000 </a:t>
            </a:r>
            <a:r>
              <a:rPr lang="en-ID" b="1" dirty="0" err="1"/>
              <a:t>hingga</a:t>
            </a:r>
            <a:r>
              <a:rPr lang="en-ID" b="1" dirty="0"/>
              <a:t> 4,151</a:t>
            </a:r>
            <a:r>
              <a:rPr lang="en-ID" dirty="0"/>
              <a:t>. Karena </a:t>
            </a:r>
            <a:r>
              <a:rPr lang="en-ID" dirty="0" err="1"/>
              <a:t>seluruh</a:t>
            </a:r>
            <a:r>
              <a:rPr lang="en-ID" dirty="0"/>
              <a:t> </a:t>
            </a:r>
            <a:r>
              <a:rPr lang="en-ID" dirty="0" err="1"/>
              <a:t>nilai</a:t>
            </a:r>
            <a:r>
              <a:rPr lang="en-ID" dirty="0"/>
              <a:t> VIF </a:t>
            </a:r>
            <a:r>
              <a:rPr lang="en-ID" dirty="0" err="1"/>
              <a:t>tersebut</a:t>
            </a:r>
            <a:r>
              <a:rPr lang="en-ID" dirty="0"/>
              <a:t> </a:t>
            </a:r>
            <a:r>
              <a:rPr lang="en-ID" dirty="0" err="1"/>
              <a:t>lebih</a:t>
            </a:r>
            <a:r>
              <a:rPr lang="en-ID" dirty="0"/>
              <a:t> </a:t>
            </a:r>
            <a:r>
              <a:rPr lang="en-ID" dirty="0" err="1"/>
              <a:t>kecil</a:t>
            </a:r>
            <a:r>
              <a:rPr lang="en-ID" dirty="0"/>
              <a:t> </a:t>
            </a:r>
            <a:r>
              <a:rPr lang="en-ID" dirty="0" err="1"/>
              <a:t>dari</a:t>
            </a:r>
            <a:r>
              <a:rPr lang="en-ID" dirty="0"/>
              <a:t> 5, </a:t>
            </a:r>
            <a:r>
              <a:rPr lang="en-ID" dirty="0" err="1"/>
              <a:t>maka</a:t>
            </a:r>
            <a:r>
              <a:rPr lang="en-ID" dirty="0"/>
              <a:t> </a:t>
            </a:r>
            <a:r>
              <a:rPr lang="en-ID" dirty="0" err="1"/>
              <a:t>dapat</a:t>
            </a:r>
            <a:r>
              <a:rPr lang="en-ID" dirty="0"/>
              <a:t> </a:t>
            </a:r>
            <a:r>
              <a:rPr lang="en-ID" dirty="0" err="1"/>
              <a:t>disimpulkan</a:t>
            </a:r>
            <a:r>
              <a:rPr lang="en-ID" dirty="0"/>
              <a:t> </a:t>
            </a:r>
            <a:r>
              <a:rPr lang="en-ID" dirty="0" err="1"/>
              <a:t>bahwa</a:t>
            </a:r>
            <a:r>
              <a:rPr lang="en-ID" dirty="0"/>
              <a:t> </a:t>
            </a:r>
            <a:r>
              <a:rPr lang="en-ID" dirty="0" err="1"/>
              <a:t>tidak</a:t>
            </a:r>
            <a:r>
              <a:rPr lang="en-ID" dirty="0"/>
              <a:t> </a:t>
            </a:r>
            <a:r>
              <a:rPr lang="en-ID" dirty="0" err="1"/>
              <a:t>terjadi</a:t>
            </a:r>
            <a:r>
              <a:rPr lang="en-ID" dirty="0"/>
              <a:t> </a:t>
            </a:r>
            <a:r>
              <a:rPr lang="en-ID" dirty="0" err="1"/>
              <a:t>masalah</a:t>
            </a:r>
            <a:r>
              <a:rPr lang="en-ID" dirty="0"/>
              <a:t> </a:t>
            </a:r>
            <a:r>
              <a:rPr lang="en-ID" dirty="0" err="1"/>
              <a:t>multikolinearitas</a:t>
            </a:r>
            <a:r>
              <a:rPr lang="en-ID" dirty="0"/>
              <a:t> </a:t>
            </a:r>
            <a:r>
              <a:rPr lang="en-ID" dirty="0" err="1"/>
              <a:t>dalam</a:t>
            </a:r>
            <a:r>
              <a:rPr lang="en-ID" dirty="0"/>
              <a:t> model </a:t>
            </a:r>
            <a:r>
              <a:rPr lang="en-ID" dirty="0" err="1"/>
              <a:t>struktural</a:t>
            </a:r>
            <a:r>
              <a:rPr lang="en-ID" dirty="0"/>
              <a:t>, </a:t>
            </a:r>
            <a:r>
              <a:rPr lang="en-ID" dirty="0" err="1"/>
              <a:t>sehingga</a:t>
            </a:r>
            <a:r>
              <a:rPr lang="en-ID" dirty="0"/>
              <a:t> </a:t>
            </a:r>
            <a:r>
              <a:rPr lang="en-ID" dirty="0" err="1"/>
              <a:t>setiap</a:t>
            </a:r>
            <a:r>
              <a:rPr lang="en-ID" dirty="0"/>
              <a:t> </a:t>
            </a:r>
            <a:r>
              <a:rPr lang="en-ID" dirty="0" err="1"/>
              <a:t>variabel</a:t>
            </a:r>
            <a:r>
              <a:rPr lang="en-ID" dirty="0"/>
              <a:t> </a:t>
            </a:r>
            <a:r>
              <a:rPr lang="en-ID" dirty="0" err="1"/>
              <a:t>dinyatakan</a:t>
            </a:r>
            <a:r>
              <a:rPr lang="en-ID" dirty="0"/>
              <a:t> </a:t>
            </a:r>
            <a:r>
              <a:rPr lang="en-ID" dirty="0" err="1"/>
              <a:t>stabil</a:t>
            </a:r>
            <a:r>
              <a:rPr lang="en-ID" dirty="0"/>
              <a:t> dan </a:t>
            </a:r>
            <a:r>
              <a:rPr lang="en-ID" dirty="0" err="1"/>
              <a:t>layak</a:t>
            </a:r>
            <a:r>
              <a:rPr lang="en-ID" dirty="0"/>
              <a:t> </a:t>
            </a:r>
            <a:r>
              <a:rPr lang="en-ID" dirty="0" err="1"/>
              <a:t>untuk</a:t>
            </a:r>
            <a:r>
              <a:rPr lang="en-ID" dirty="0"/>
              <a:t> </a:t>
            </a:r>
            <a:r>
              <a:rPr lang="en-ID" dirty="0" err="1"/>
              <a:t>dianalisis</a:t>
            </a:r>
            <a:r>
              <a:rPr lang="en-ID" dirty="0"/>
              <a:t> </a:t>
            </a:r>
            <a:r>
              <a:rPr lang="en-ID" dirty="0" err="1"/>
              <a:t>lebih</a:t>
            </a:r>
            <a:r>
              <a:rPr lang="en-ID" dirty="0"/>
              <a:t> </a:t>
            </a:r>
            <a:r>
              <a:rPr lang="en-ID" dirty="0" err="1"/>
              <a:t>lanjut</a:t>
            </a:r>
            <a:endParaRPr lang="en-ID" dirty="0"/>
          </a:p>
        </p:txBody>
      </p:sp>
      <p:graphicFrame>
        <p:nvGraphicFramePr>
          <p:cNvPr id="50" name="Table 49">
            <a:extLst>
              <a:ext uri="{FF2B5EF4-FFF2-40B4-BE49-F238E27FC236}">
                <a16:creationId xmlns:a16="http://schemas.microsoft.com/office/drawing/2014/main" id="{EC3BD179-1DBB-4DAA-EFEE-DE0586D58765}"/>
              </a:ext>
            </a:extLst>
          </p:cNvPr>
          <p:cNvGraphicFramePr>
            <a:graphicFrameLocks noGrp="1"/>
          </p:cNvGraphicFramePr>
          <p:nvPr>
            <p:extLst>
              <p:ext uri="{D42A27DB-BD31-4B8C-83A1-F6EECF244321}">
                <p14:modId xmlns:p14="http://schemas.microsoft.com/office/powerpoint/2010/main" val="2930868862"/>
              </p:ext>
            </p:extLst>
          </p:nvPr>
        </p:nvGraphicFramePr>
        <p:xfrm>
          <a:off x="475007" y="2140088"/>
          <a:ext cx="8101288" cy="1885950"/>
        </p:xfrm>
        <a:graphic>
          <a:graphicData uri="http://schemas.openxmlformats.org/drawingml/2006/table">
            <a:tbl>
              <a:tblPr>
                <a:tableStyleId>{5C22544A-7EE6-4342-B048-85BDC9FD1C3A}</a:tableStyleId>
              </a:tblPr>
              <a:tblGrid>
                <a:gridCol w="2715592">
                  <a:extLst>
                    <a:ext uri="{9D8B030D-6E8A-4147-A177-3AD203B41FA5}">
                      <a16:colId xmlns:a16="http://schemas.microsoft.com/office/drawing/2014/main" val="3729414947"/>
                    </a:ext>
                  </a:extLst>
                </a:gridCol>
                <a:gridCol w="2019636">
                  <a:extLst>
                    <a:ext uri="{9D8B030D-6E8A-4147-A177-3AD203B41FA5}">
                      <a16:colId xmlns:a16="http://schemas.microsoft.com/office/drawing/2014/main" val="2960251227"/>
                    </a:ext>
                  </a:extLst>
                </a:gridCol>
                <a:gridCol w="764187">
                  <a:extLst>
                    <a:ext uri="{9D8B030D-6E8A-4147-A177-3AD203B41FA5}">
                      <a16:colId xmlns:a16="http://schemas.microsoft.com/office/drawing/2014/main" val="909628571"/>
                    </a:ext>
                  </a:extLst>
                </a:gridCol>
                <a:gridCol w="2601873">
                  <a:extLst>
                    <a:ext uri="{9D8B030D-6E8A-4147-A177-3AD203B41FA5}">
                      <a16:colId xmlns:a16="http://schemas.microsoft.com/office/drawing/2014/main" val="4287072951"/>
                    </a:ext>
                  </a:extLst>
                </a:gridCol>
              </a:tblGrid>
              <a:tr h="286731">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Cronbach's Alpha</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rho_A</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Composite Reliability</a:t>
                      </a:r>
                    </a:p>
                  </a:txBody>
                  <a:tcPr marL="9525" marR="9525" marT="9525" marB="0" anchor="ctr"/>
                </a:tc>
                <a:extLst>
                  <a:ext uri="{0D108BD9-81ED-4DB2-BD59-A6C34878D82A}">
                    <a16:rowId xmlns:a16="http://schemas.microsoft.com/office/drawing/2014/main" val="2251193825"/>
                  </a:ext>
                </a:extLst>
              </a:tr>
              <a:tr h="286731">
                <a:tc>
                  <a:txBody>
                    <a:bodyPr/>
                    <a:lstStyle/>
                    <a:p>
                      <a:pPr algn="l" fontAlgn="ctr">
                        <a:buNone/>
                      </a:pPr>
                      <a:r>
                        <a:rPr lang="en-ID" sz="20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0,939</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0,941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0,952</a:t>
                      </a:r>
                    </a:p>
                  </a:txBody>
                  <a:tcPr marL="9525" marR="9525" marT="9525" marB="0" anchor="ctr"/>
                </a:tc>
                <a:extLst>
                  <a:ext uri="{0D108BD9-81ED-4DB2-BD59-A6C34878D82A}">
                    <a16:rowId xmlns:a16="http://schemas.microsoft.com/office/drawing/2014/main" val="2128892517"/>
                  </a:ext>
                </a:extLst>
              </a:tr>
              <a:tr h="286731">
                <a:tc>
                  <a:txBody>
                    <a:bodyPr/>
                    <a:lstStyle/>
                    <a:p>
                      <a:pPr algn="l" fontAlgn="ctr">
                        <a:buNone/>
                      </a:pPr>
                      <a:r>
                        <a:rPr lang="en-ID" sz="2000" b="0" i="0" u="none" strike="noStrike">
                          <a:solidFill>
                            <a:srgbClr val="000000"/>
                          </a:solidFill>
                          <a:effectLst/>
                          <a:latin typeface="Times New Roman" panose="02020603050405020304" pitchFamily="18" charset="0"/>
                        </a:rPr>
                        <a:t>Digitalisasi</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0,963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0,973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0,967</a:t>
                      </a:r>
                    </a:p>
                  </a:txBody>
                  <a:tcPr marL="9525" marR="9525" marT="9525" marB="0" anchor="ctr"/>
                </a:tc>
                <a:extLst>
                  <a:ext uri="{0D108BD9-81ED-4DB2-BD59-A6C34878D82A}">
                    <a16:rowId xmlns:a16="http://schemas.microsoft.com/office/drawing/2014/main" val="1043731364"/>
                  </a:ext>
                </a:extLst>
              </a:tr>
              <a:tr h="286731">
                <a:tc>
                  <a:txBody>
                    <a:bodyPr/>
                    <a:lstStyle/>
                    <a:p>
                      <a:pPr algn="l" fontAlgn="ctr">
                        <a:buNone/>
                      </a:pPr>
                      <a:r>
                        <a:rPr lang="en-ID" sz="20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0,964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0,978</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0,969</a:t>
                      </a:r>
                    </a:p>
                  </a:txBody>
                  <a:tcPr marL="9525" marR="9525" marT="9525" marB="0" anchor="ctr"/>
                </a:tc>
                <a:extLst>
                  <a:ext uri="{0D108BD9-81ED-4DB2-BD59-A6C34878D82A}">
                    <a16:rowId xmlns:a16="http://schemas.microsoft.com/office/drawing/2014/main" val="205935506"/>
                  </a:ext>
                </a:extLst>
              </a:tr>
              <a:tr h="286731">
                <a:tc>
                  <a:txBody>
                    <a:bodyPr/>
                    <a:lstStyle/>
                    <a:p>
                      <a:pPr algn="l" fontAlgn="ctr">
                        <a:buNone/>
                      </a:pPr>
                      <a:r>
                        <a:rPr lang="en-ID" sz="2000" b="0" i="0" u="none" strike="noStrike">
                          <a:solidFill>
                            <a:srgbClr val="000000"/>
                          </a:solidFill>
                          <a:effectLst/>
                          <a:latin typeface="Times New Roman" panose="02020603050405020304" pitchFamily="18" charset="0"/>
                        </a:rPr>
                        <a:t>Produktivitas Karyawan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0,955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0,955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0,962</a:t>
                      </a:r>
                    </a:p>
                  </a:txBody>
                  <a:tcPr marL="9525" marR="9525" marT="9525" marB="0" anchor="ctr"/>
                </a:tc>
                <a:extLst>
                  <a:ext uri="{0D108BD9-81ED-4DB2-BD59-A6C34878D82A}">
                    <a16:rowId xmlns:a16="http://schemas.microsoft.com/office/drawing/2014/main" val="3524034945"/>
                  </a:ext>
                </a:extLst>
              </a:tr>
              <a:tr h="286731">
                <a:tc>
                  <a:txBody>
                    <a:bodyPr/>
                    <a:lstStyle/>
                    <a:p>
                      <a:pPr algn="l" fontAlgn="ctr">
                        <a:buNone/>
                      </a:pPr>
                      <a:r>
                        <a:rPr lang="en-ID" sz="20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0,915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0,931</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0,933</a:t>
                      </a:r>
                    </a:p>
                  </a:txBody>
                  <a:tcPr marL="9525" marR="9525" marT="9525" marB="0" anchor="ctr"/>
                </a:tc>
                <a:extLst>
                  <a:ext uri="{0D108BD9-81ED-4DB2-BD59-A6C34878D82A}">
                    <a16:rowId xmlns:a16="http://schemas.microsoft.com/office/drawing/2014/main" val="164156405"/>
                  </a:ext>
                </a:extLst>
              </a:tr>
            </a:tbl>
          </a:graphicData>
        </a:graphic>
      </p:graphicFrame>
      <p:graphicFrame>
        <p:nvGraphicFramePr>
          <p:cNvPr id="52" name="Table 51">
            <a:extLst>
              <a:ext uri="{FF2B5EF4-FFF2-40B4-BE49-F238E27FC236}">
                <a16:creationId xmlns:a16="http://schemas.microsoft.com/office/drawing/2014/main" id="{FAC60F54-1DAD-DC6E-A968-1B41200E695D}"/>
              </a:ext>
            </a:extLst>
          </p:cNvPr>
          <p:cNvGraphicFramePr>
            <a:graphicFrameLocks noGrp="1"/>
          </p:cNvGraphicFramePr>
          <p:nvPr>
            <p:extLst>
              <p:ext uri="{D42A27DB-BD31-4B8C-83A1-F6EECF244321}">
                <p14:modId xmlns:p14="http://schemas.microsoft.com/office/powerpoint/2010/main" val="490858418"/>
              </p:ext>
            </p:extLst>
          </p:nvPr>
        </p:nvGraphicFramePr>
        <p:xfrm>
          <a:off x="10264128" y="2140088"/>
          <a:ext cx="5743591" cy="3282876"/>
        </p:xfrm>
        <a:graphic>
          <a:graphicData uri="http://schemas.openxmlformats.org/drawingml/2006/table">
            <a:tbl>
              <a:tblPr>
                <a:tableStyleId>{5C22544A-7EE6-4342-B048-85BDC9FD1C3A}</a:tableStyleId>
              </a:tblPr>
              <a:tblGrid>
                <a:gridCol w="4910683">
                  <a:extLst>
                    <a:ext uri="{9D8B030D-6E8A-4147-A177-3AD203B41FA5}">
                      <a16:colId xmlns:a16="http://schemas.microsoft.com/office/drawing/2014/main" val="3372077760"/>
                    </a:ext>
                  </a:extLst>
                </a:gridCol>
                <a:gridCol w="832908">
                  <a:extLst>
                    <a:ext uri="{9D8B030D-6E8A-4147-A177-3AD203B41FA5}">
                      <a16:colId xmlns:a16="http://schemas.microsoft.com/office/drawing/2014/main" val="1623192819"/>
                    </a:ext>
                  </a:extLst>
                </a:gridCol>
              </a:tblGrid>
              <a:tr h="364764">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VIF</a:t>
                      </a:r>
                    </a:p>
                  </a:txBody>
                  <a:tcPr marL="9525" marR="9525" marT="9525" marB="0" anchor="ctr"/>
                </a:tc>
                <a:extLst>
                  <a:ext uri="{0D108BD9-81ED-4DB2-BD59-A6C34878D82A}">
                    <a16:rowId xmlns:a16="http://schemas.microsoft.com/office/drawing/2014/main" val="974029354"/>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4151</a:t>
                      </a:r>
                    </a:p>
                  </a:txBody>
                  <a:tcPr marL="9525" marR="9525" marT="9525" marB="0" anchor="ctr"/>
                </a:tc>
                <a:extLst>
                  <a:ext uri="{0D108BD9-81ED-4DB2-BD59-A6C34878D82A}">
                    <a16:rowId xmlns:a16="http://schemas.microsoft.com/office/drawing/2014/main" val="3600703705"/>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Digitalisasi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4079</a:t>
                      </a:r>
                    </a:p>
                  </a:txBody>
                  <a:tcPr marL="9525" marR="9525" marT="9525" marB="0" anchor="ctr"/>
                </a:tc>
                <a:extLst>
                  <a:ext uri="{0D108BD9-81ED-4DB2-BD59-A6C34878D82A}">
                    <a16:rowId xmlns:a16="http://schemas.microsoft.com/office/drawing/2014/main" val="1627138790"/>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3778</a:t>
                      </a:r>
                    </a:p>
                  </a:txBody>
                  <a:tcPr marL="9525" marR="9525" marT="9525" marB="0" anchor="ctr"/>
                </a:tc>
                <a:extLst>
                  <a:ext uri="{0D108BD9-81ED-4DB2-BD59-A6C34878D82A}">
                    <a16:rowId xmlns:a16="http://schemas.microsoft.com/office/drawing/2014/main" val="1678241909"/>
                  </a:ext>
                </a:extLst>
              </a:tr>
              <a:tr h="364764">
                <a:tc>
                  <a:txBody>
                    <a:bodyPr/>
                    <a:lstStyle/>
                    <a:p>
                      <a:pPr algn="l" fontAlgn="ctr">
                        <a:buNone/>
                      </a:pPr>
                      <a:r>
                        <a:rPr lang="en-ID" sz="2000" b="0" i="0" u="none" strike="noStrike" dirty="0" err="1">
                          <a:solidFill>
                            <a:srgbClr val="000000"/>
                          </a:solidFill>
                          <a:effectLst/>
                          <a:latin typeface="Times New Roman" panose="02020603050405020304" pitchFamily="18" charset="0"/>
                        </a:rPr>
                        <a:t>Produktivitas</a:t>
                      </a:r>
                      <a:r>
                        <a:rPr lang="en-ID" sz="2000" b="0" i="0" u="none" strike="noStrike" dirty="0">
                          <a:solidFill>
                            <a:srgbClr val="000000"/>
                          </a:solidFill>
                          <a:effectLst/>
                          <a:latin typeface="Times New Roman" panose="02020603050405020304" pitchFamily="18" charset="0"/>
                        </a:rPr>
                        <a:t> </a:t>
                      </a:r>
                      <a:r>
                        <a:rPr lang="en-ID" sz="2000" b="0" i="0" u="none" strike="noStrike" dirty="0" err="1">
                          <a:solidFill>
                            <a:srgbClr val="000000"/>
                          </a:solidFill>
                          <a:effectLst/>
                          <a:latin typeface="Times New Roman" panose="02020603050405020304" pitchFamily="18" charset="0"/>
                        </a:rPr>
                        <a:t>Karyawan</a:t>
                      </a:r>
                      <a:endParaRPr lang="en-ID"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3462</a:t>
                      </a:r>
                    </a:p>
                  </a:txBody>
                  <a:tcPr marL="9525" marR="9525" marT="9525" marB="0" anchor="ctr"/>
                </a:tc>
                <a:extLst>
                  <a:ext uri="{0D108BD9-81ED-4DB2-BD59-A6C34878D82A}">
                    <a16:rowId xmlns:a16="http://schemas.microsoft.com/office/drawing/2014/main" val="3224880318"/>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2479</a:t>
                      </a:r>
                    </a:p>
                  </a:txBody>
                  <a:tcPr marL="9525" marR="9525" marT="9525" marB="0" anchor="ctr"/>
                </a:tc>
                <a:extLst>
                  <a:ext uri="{0D108BD9-81ED-4DB2-BD59-A6C34878D82A}">
                    <a16:rowId xmlns:a16="http://schemas.microsoft.com/office/drawing/2014/main" val="2018230038"/>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Beban Kerja × Digitalisasi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1000</a:t>
                      </a:r>
                    </a:p>
                  </a:txBody>
                  <a:tcPr marL="9525" marR="9525" marT="9525" marB="0" anchor="ctr"/>
                </a:tc>
                <a:extLst>
                  <a:ext uri="{0D108BD9-81ED-4DB2-BD59-A6C34878D82A}">
                    <a16:rowId xmlns:a16="http://schemas.microsoft.com/office/drawing/2014/main" val="1868342506"/>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Pelatihan × Digitalisasi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1000</a:t>
                      </a:r>
                    </a:p>
                  </a:txBody>
                  <a:tcPr marL="9525" marR="9525" marT="9525" marB="0" anchor="ctr"/>
                </a:tc>
                <a:extLst>
                  <a:ext uri="{0D108BD9-81ED-4DB2-BD59-A6C34878D82A}">
                    <a16:rowId xmlns:a16="http://schemas.microsoft.com/office/drawing/2014/main" val="142861357"/>
                  </a:ext>
                </a:extLst>
              </a:tr>
              <a:tr h="364764">
                <a:tc>
                  <a:txBody>
                    <a:bodyPr/>
                    <a:lstStyle/>
                    <a:p>
                      <a:pPr algn="l" fontAlgn="ctr">
                        <a:buNone/>
                      </a:pPr>
                      <a:r>
                        <a:rPr lang="en-ID" sz="2000" b="0" i="0" u="none" strike="noStrike">
                          <a:solidFill>
                            <a:srgbClr val="000000"/>
                          </a:solidFill>
                          <a:effectLst/>
                          <a:latin typeface="Times New Roman" panose="02020603050405020304" pitchFamily="18" charset="0"/>
                        </a:rPr>
                        <a:t>Work-Life Balance × Digitalisasi</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1000</a:t>
                      </a:r>
                    </a:p>
                  </a:txBody>
                  <a:tcPr marL="9525" marR="9525" marT="9525" marB="0" anchor="ctr"/>
                </a:tc>
                <a:extLst>
                  <a:ext uri="{0D108BD9-81ED-4DB2-BD59-A6C34878D82A}">
                    <a16:rowId xmlns:a16="http://schemas.microsoft.com/office/drawing/2014/main" val="591562702"/>
                  </a:ext>
                </a:extLst>
              </a:tr>
            </a:tbl>
          </a:graphicData>
        </a:graphic>
      </p:graphicFrame>
    </p:spTree>
    <p:extLst>
      <p:ext uri="{BB962C8B-B14F-4D97-AF65-F5344CB8AC3E}">
        <p14:creationId xmlns:p14="http://schemas.microsoft.com/office/powerpoint/2010/main" val="3659789269"/>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28B1C-B4E7-AFE1-3D9C-58BD12B92D9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833FA5-D5E1-E8AB-01B4-7C036FC51CEA}"/>
              </a:ext>
            </a:extLst>
          </p:cNvPr>
          <p:cNvGrpSpPr>
            <a:grpSpLocks noChangeAspect="1"/>
          </p:cNvGrpSpPr>
          <p:nvPr/>
        </p:nvGrpSpPr>
        <p:grpSpPr>
          <a:xfrm>
            <a:off x="21768" y="8652375"/>
            <a:ext cx="18266232" cy="1634625"/>
            <a:chOff x="0" y="0"/>
            <a:chExt cx="24354976" cy="2179500"/>
          </a:xfrm>
        </p:grpSpPr>
        <p:sp>
          <p:nvSpPr>
            <p:cNvPr id="3" name="Freeform 3">
              <a:extLst>
                <a:ext uri="{FF2B5EF4-FFF2-40B4-BE49-F238E27FC236}">
                  <a16:creationId xmlns:a16="http://schemas.microsoft.com/office/drawing/2014/main" id="{17376D64-FC80-D133-8BFF-59A9D78D9252}"/>
                </a:ext>
              </a:extLst>
            </p:cNvPr>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a:extLst>
              <a:ext uri="{FF2B5EF4-FFF2-40B4-BE49-F238E27FC236}">
                <a16:creationId xmlns:a16="http://schemas.microsoft.com/office/drawing/2014/main" id="{6E5574BE-DCAF-5B57-BBC6-A68BFEA74253}"/>
              </a:ext>
            </a:extLst>
          </p:cNvPr>
          <p:cNvGrpSpPr>
            <a:grpSpLocks noChangeAspect="1"/>
          </p:cNvGrpSpPr>
          <p:nvPr/>
        </p:nvGrpSpPr>
        <p:grpSpPr>
          <a:xfrm>
            <a:off x="16480969" y="27216"/>
            <a:ext cx="1746446" cy="1663098"/>
            <a:chOff x="0" y="0"/>
            <a:chExt cx="2328594" cy="2217464"/>
          </a:xfrm>
        </p:grpSpPr>
        <p:sp>
          <p:nvSpPr>
            <p:cNvPr id="5" name="Freeform 5">
              <a:extLst>
                <a:ext uri="{FF2B5EF4-FFF2-40B4-BE49-F238E27FC236}">
                  <a16:creationId xmlns:a16="http://schemas.microsoft.com/office/drawing/2014/main" id="{41D6B6D6-8FC6-8F10-1304-4AA41F8DC087}"/>
                </a:ext>
              </a:extLst>
            </p:cNvPr>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a:extLst>
              <a:ext uri="{FF2B5EF4-FFF2-40B4-BE49-F238E27FC236}">
                <a16:creationId xmlns:a16="http://schemas.microsoft.com/office/drawing/2014/main" id="{F404632E-74FA-8194-E37C-BE6345FD9941}"/>
              </a:ext>
            </a:extLst>
          </p:cNvPr>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a:extLst>
              <a:ext uri="{FF2B5EF4-FFF2-40B4-BE49-F238E27FC236}">
                <a16:creationId xmlns:a16="http://schemas.microsoft.com/office/drawing/2014/main" id="{5348FCBF-29B8-DACF-0255-9BB5C0C7C614}"/>
              </a:ext>
            </a:extLst>
          </p:cNvPr>
          <p:cNvGrpSpPr/>
          <p:nvPr/>
        </p:nvGrpSpPr>
        <p:grpSpPr>
          <a:xfrm>
            <a:off x="17441632" y="9310360"/>
            <a:ext cx="703120" cy="734786"/>
            <a:chOff x="0" y="0"/>
            <a:chExt cx="937494" cy="979714"/>
          </a:xfrm>
        </p:grpSpPr>
        <p:sp>
          <p:nvSpPr>
            <p:cNvPr id="8" name="Freeform 8">
              <a:extLst>
                <a:ext uri="{FF2B5EF4-FFF2-40B4-BE49-F238E27FC236}">
                  <a16:creationId xmlns:a16="http://schemas.microsoft.com/office/drawing/2014/main" id="{A73519ED-A024-5647-D70C-91F0680B04FC}"/>
                </a:ext>
              </a:extLst>
            </p:cNvPr>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a:extLst>
                <a:ext uri="{FF2B5EF4-FFF2-40B4-BE49-F238E27FC236}">
                  <a16:creationId xmlns:a16="http://schemas.microsoft.com/office/drawing/2014/main" id="{06E1EBA0-BBDA-635A-E965-CE4CD88927A6}"/>
                </a:ext>
              </a:extLst>
            </p:cNvPr>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a:extLst>
              <a:ext uri="{FF2B5EF4-FFF2-40B4-BE49-F238E27FC236}">
                <a16:creationId xmlns:a16="http://schemas.microsoft.com/office/drawing/2014/main" id="{C6FE9DDF-3FD8-7867-244E-2E15C6962BFB}"/>
              </a:ext>
            </a:extLst>
          </p:cNvPr>
          <p:cNvGrpSpPr/>
          <p:nvPr/>
        </p:nvGrpSpPr>
        <p:grpSpPr>
          <a:xfrm>
            <a:off x="13032489" y="9420816"/>
            <a:ext cx="3756992" cy="585399"/>
            <a:chOff x="0" y="0"/>
            <a:chExt cx="5009322" cy="780532"/>
          </a:xfrm>
        </p:grpSpPr>
        <p:sp>
          <p:nvSpPr>
            <p:cNvPr id="11" name="Freeform 11">
              <a:extLst>
                <a:ext uri="{FF2B5EF4-FFF2-40B4-BE49-F238E27FC236}">
                  <a16:creationId xmlns:a16="http://schemas.microsoft.com/office/drawing/2014/main" id="{985DB1E5-AE2D-B860-0D56-34E6B19CAAE5}"/>
                </a:ext>
              </a:extLst>
            </p:cNvPr>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a:extLst>
                <a:ext uri="{FF2B5EF4-FFF2-40B4-BE49-F238E27FC236}">
                  <a16:creationId xmlns:a16="http://schemas.microsoft.com/office/drawing/2014/main" id="{36DF7933-1625-785C-0B8B-D0DAF442D4A4}"/>
                </a:ext>
              </a:extLst>
            </p:cNvPr>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a:extLst>
              <a:ext uri="{FF2B5EF4-FFF2-40B4-BE49-F238E27FC236}">
                <a16:creationId xmlns:a16="http://schemas.microsoft.com/office/drawing/2014/main" id="{04A4BE8B-BCE5-73B8-0ADA-0EB77D08DF64}"/>
              </a:ext>
            </a:extLst>
          </p:cNvPr>
          <p:cNvGrpSpPr/>
          <p:nvPr/>
        </p:nvGrpSpPr>
        <p:grpSpPr>
          <a:xfrm>
            <a:off x="17480560" y="9359704"/>
            <a:ext cx="616228" cy="609250"/>
            <a:chOff x="0" y="0"/>
            <a:chExt cx="821638" cy="812334"/>
          </a:xfrm>
        </p:grpSpPr>
        <p:sp>
          <p:nvSpPr>
            <p:cNvPr id="14" name="Freeform 14">
              <a:extLst>
                <a:ext uri="{FF2B5EF4-FFF2-40B4-BE49-F238E27FC236}">
                  <a16:creationId xmlns:a16="http://schemas.microsoft.com/office/drawing/2014/main" id="{B4060C36-5D78-BE21-FC30-7CE4E9EDBEC5}"/>
                </a:ext>
              </a:extLst>
            </p:cNvPr>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a:extLst>
                <a:ext uri="{FF2B5EF4-FFF2-40B4-BE49-F238E27FC236}">
                  <a16:creationId xmlns:a16="http://schemas.microsoft.com/office/drawing/2014/main" id="{60C3DF26-A8EF-B8A5-1E95-587262784C4D}"/>
                </a:ext>
              </a:extLst>
            </p:cNvPr>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a:extLst>
              <a:ext uri="{FF2B5EF4-FFF2-40B4-BE49-F238E27FC236}">
                <a16:creationId xmlns:a16="http://schemas.microsoft.com/office/drawing/2014/main" id="{7BDFED89-4F0C-D81A-D4FC-5581FCD1B4A6}"/>
              </a:ext>
            </a:extLst>
          </p:cNvPr>
          <p:cNvGrpSpPr/>
          <p:nvPr/>
        </p:nvGrpSpPr>
        <p:grpSpPr>
          <a:xfrm>
            <a:off x="630658" y="9568896"/>
            <a:ext cx="1172818" cy="585399"/>
            <a:chOff x="0" y="0"/>
            <a:chExt cx="1563758" cy="780532"/>
          </a:xfrm>
        </p:grpSpPr>
        <p:sp>
          <p:nvSpPr>
            <p:cNvPr id="17" name="Freeform 17">
              <a:extLst>
                <a:ext uri="{FF2B5EF4-FFF2-40B4-BE49-F238E27FC236}">
                  <a16:creationId xmlns:a16="http://schemas.microsoft.com/office/drawing/2014/main" id="{5412CC78-4A5C-7D66-33F6-0D8CC1EF1AD0}"/>
                </a:ext>
              </a:extLst>
            </p:cNvPr>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a:extLst>
                <a:ext uri="{FF2B5EF4-FFF2-40B4-BE49-F238E27FC236}">
                  <a16:creationId xmlns:a16="http://schemas.microsoft.com/office/drawing/2014/main" id="{64D147D2-252F-A207-5461-7ED9C2C0BC4B}"/>
                </a:ext>
              </a:extLst>
            </p:cNvPr>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a:extLst>
              <a:ext uri="{FF2B5EF4-FFF2-40B4-BE49-F238E27FC236}">
                <a16:creationId xmlns:a16="http://schemas.microsoft.com/office/drawing/2014/main" id="{C86473A1-6DE0-29F9-1FE0-20B3C749131A}"/>
              </a:ext>
            </a:extLst>
          </p:cNvPr>
          <p:cNvGrpSpPr/>
          <p:nvPr/>
        </p:nvGrpSpPr>
        <p:grpSpPr>
          <a:xfrm>
            <a:off x="503580" y="9568896"/>
            <a:ext cx="457200" cy="457199"/>
            <a:chOff x="0" y="0"/>
            <a:chExt cx="609600" cy="609598"/>
          </a:xfrm>
        </p:grpSpPr>
        <p:sp>
          <p:nvSpPr>
            <p:cNvPr id="20" name="Freeform 20">
              <a:extLst>
                <a:ext uri="{FF2B5EF4-FFF2-40B4-BE49-F238E27FC236}">
                  <a16:creationId xmlns:a16="http://schemas.microsoft.com/office/drawing/2014/main" id="{66907ACA-6955-775A-FDE6-2A2DB909D6CD}"/>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a:extLst>
                <a:ext uri="{FF2B5EF4-FFF2-40B4-BE49-F238E27FC236}">
                  <a16:creationId xmlns:a16="http://schemas.microsoft.com/office/drawing/2014/main" id="{BBA2F22D-249F-BA5C-2454-F5896C91BAE9}"/>
                </a:ext>
              </a:extLst>
            </p:cNvPr>
            <p:cNvGrpSpPr/>
            <p:nvPr/>
          </p:nvGrpSpPr>
          <p:grpSpPr>
            <a:xfrm>
              <a:off x="0" y="0"/>
              <a:ext cx="609600" cy="609598"/>
              <a:chOff x="0" y="0"/>
              <a:chExt cx="609600" cy="609598"/>
            </a:xfrm>
          </p:grpSpPr>
          <p:sp>
            <p:nvSpPr>
              <p:cNvPr id="22" name="Freeform 22">
                <a:extLst>
                  <a:ext uri="{FF2B5EF4-FFF2-40B4-BE49-F238E27FC236}">
                    <a16:creationId xmlns:a16="http://schemas.microsoft.com/office/drawing/2014/main" id="{EB86BFC5-9AAB-885D-81E6-54047278AB5F}"/>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a:extLst>
                  <a:ext uri="{FF2B5EF4-FFF2-40B4-BE49-F238E27FC236}">
                    <a16:creationId xmlns:a16="http://schemas.microsoft.com/office/drawing/2014/main" id="{4482C6A6-4931-C156-D420-DC5BD1E0CBAB}"/>
                  </a:ext>
                </a:extLst>
              </p:cNvPr>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a:extLst>
              <a:ext uri="{FF2B5EF4-FFF2-40B4-BE49-F238E27FC236}">
                <a16:creationId xmlns:a16="http://schemas.microsoft.com/office/drawing/2014/main" id="{015321A2-593A-12AD-3217-6EE69A0DFF56}"/>
              </a:ext>
            </a:extLst>
          </p:cNvPr>
          <p:cNvGrpSpPr/>
          <p:nvPr/>
        </p:nvGrpSpPr>
        <p:grpSpPr>
          <a:xfrm>
            <a:off x="1989480" y="9568896"/>
            <a:ext cx="457200" cy="457199"/>
            <a:chOff x="0" y="0"/>
            <a:chExt cx="609600" cy="609598"/>
          </a:xfrm>
        </p:grpSpPr>
        <p:sp>
          <p:nvSpPr>
            <p:cNvPr id="25" name="Freeform 25">
              <a:extLst>
                <a:ext uri="{FF2B5EF4-FFF2-40B4-BE49-F238E27FC236}">
                  <a16:creationId xmlns:a16="http://schemas.microsoft.com/office/drawing/2014/main" id="{681E567E-BFF1-EBDD-B1AF-FB2127BDA3E7}"/>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a:extLst>
                <a:ext uri="{FF2B5EF4-FFF2-40B4-BE49-F238E27FC236}">
                  <a16:creationId xmlns:a16="http://schemas.microsoft.com/office/drawing/2014/main" id="{DDCEDF18-E07D-1B72-F5C7-CF18A3DAF9D2}"/>
                </a:ext>
              </a:extLst>
            </p:cNvPr>
            <p:cNvGrpSpPr/>
            <p:nvPr/>
          </p:nvGrpSpPr>
          <p:grpSpPr>
            <a:xfrm>
              <a:off x="0" y="0"/>
              <a:ext cx="609600" cy="609598"/>
              <a:chOff x="0" y="0"/>
              <a:chExt cx="609600" cy="609598"/>
            </a:xfrm>
          </p:grpSpPr>
          <p:sp>
            <p:nvSpPr>
              <p:cNvPr id="27" name="Freeform 27">
                <a:extLst>
                  <a:ext uri="{FF2B5EF4-FFF2-40B4-BE49-F238E27FC236}">
                    <a16:creationId xmlns:a16="http://schemas.microsoft.com/office/drawing/2014/main" id="{C9D7F3AB-8BC3-8A1E-CAF4-392BDDAD3F2E}"/>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a:extLst>
                  <a:ext uri="{FF2B5EF4-FFF2-40B4-BE49-F238E27FC236}">
                    <a16:creationId xmlns:a16="http://schemas.microsoft.com/office/drawing/2014/main" id="{421A4F7F-1B43-487C-FF30-55999FACA10E}"/>
                  </a:ext>
                </a:extLst>
              </p:cNvPr>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a:extLst>
              <a:ext uri="{FF2B5EF4-FFF2-40B4-BE49-F238E27FC236}">
                <a16:creationId xmlns:a16="http://schemas.microsoft.com/office/drawing/2014/main" id="{6F88FB1B-0BC1-5FBD-6FEF-26FDE25B640D}"/>
              </a:ext>
            </a:extLst>
          </p:cNvPr>
          <p:cNvGrpSpPr/>
          <p:nvPr/>
        </p:nvGrpSpPr>
        <p:grpSpPr>
          <a:xfrm>
            <a:off x="816606" y="9568896"/>
            <a:ext cx="665721" cy="457200"/>
            <a:chOff x="0" y="0"/>
            <a:chExt cx="887628" cy="609600"/>
          </a:xfrm>
        </p:grpSpPr>
        <p:sp>
          <p:nvSpPr>
            <p:cNvPr id="30" name="Freeform 30">
              <a:extLst>
                <a:ext uri="{FF2B5EF4-FFF2-40B4-BE49-F238E27FC236}">
                  <a16:creationId xmlns:a16="http://schemas.microsoft.com/office/drawing/2014/main" id="{66E044EB-4D84-FA12-7ACC-346BDCCE1B66}"/>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a:extLst>
                <a:ext uri="{FF2B5EF4-FFF2-40B4-BE49-F238E27FC236}">
                  <a16:creationId xmlns:a16="http://schemas.microsoft.com/office/drawing/2014/main" id="{BBC7BA79-9B5D-37D0-328C-4EBBDFF4CC39}"/>
                </a:ext>
              </a:extLst>
            </p:cNvPr>
            <p:cNvGrpSpPr/>
            <p:nvPr/>
          </p:nvGrpSpPr>
          <p:grpSpPr>
            <a:xfrm>
              <a:off x="0" y="0"/>
              <a:ext cx="887628" cy="609600"/>
              <a:chOff x="0" y="0"/>
              <a:chExt cx="887628" cy="609600"/>
            </a:xfrm>
          </p:grpSpPr>
          <p:sp>
            <p:nvSpPr>
              <p:cNvPr id="32" name="Freeform 32">
                <a:extLst>
                  <a:ext uri="{FF2B5EF4-FFF2-40B4-BE49-F238E27FC236}">
                    <a16:creationId xmlns:a16="http://schemas.microsoft.com/office/drawing/2014/main" id="{1AA95A83-6F4B-AFE3-A099-8091B6651F13}"/>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a:extLst>
                  <a:ext uri="{FF2B5EF4-FFF2-40B4-BE49-F238E27FC236}">
                    <a16:creationId xmlns:a16="http://schemas.microsoft.com/office/drawing/2014/main" id="{60325495-9650-824E-D13F-4BCA9438D0C7}"/>
                  </a:ext>
                </a:extLst>
              </p:cNvPr>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a:extLst>
              <a:ext uri="{FF2B5EF4-FFF2-40B4-BE49-F238E27FC236}">
                <a16:creationId xmlns:a16="http://schemas.microsoft.com/office/drawing/2014/main" id="{6B98300A-342F-2F32-BACE-B1F10FC59D55}"/>
              </a:ext>
            </a:extLst>
          </p:cNvPr>
          <p:cNvGrpSpPr/>
          <p:nvPr/>
        </p:nvGrpSpPr>
        <p:grpSpPr>
          <a:xfrm>
            <a:off x="1460842" y="9568896"/>
            <a:ext cx="665721" cy="457200"/>
            <a:chOff x="0" y="0"/>
            <a:chExt cx="887628" cy="609600"/>
          </a:xfrm>
        </p:grpSpPr>
        <p:sp>
          <p:nvSpPr>
            <p:cNvPr id="35" name="Freeform 35">
              <a:extLst>
                <a:ext uri="{FF2B5EF4-FFF2-40B4-BE49-F238E27FC236}">
                  <a16:creationId xmlns:a16="http://schemas.microsoft.com/office/drawing/2014/main" id="{D87BE62D-8477-D85B-AAE0-DBA0DB382952}"/>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a:extLst>
                <a:ext uri="{FF2B5EF4-FFF2-40B4-BE49-F238E27FC236}">
                  <a16:creationId xmlns:a16="http://schemas.microsoft.com/office/drawing/2014/main" id="{D6881168-DE07-0D61-2C81-704A3715BBC6}"/>
                </a:ext>
              </a:extLst>
            </p:cNvPr>
            <p:cNvGrpSpPr/>
            <p:nvPr/>
          </p:nvGrpSpPr>
          <p:grpSpPr>
            <a:xfrm>
              <a:off x="0" y="0"/>
              <a:ext cx="887628" cy="609600"/>
              <a:chOff x="0" y="0"/>
              <a:chExt cx="887628" cy="609600"/>
            </a:xfrm>
          </p:grpSpPr>
          <p:sp>
            <p:nvSpPr>
              <p:cNvPr id="37" name="Freeform 37">
                <a:extLst>
                  <a:ext uri="{FF2B5EF4-FFF2-40B4-BE49-F238E27FC236}">
                    <a16:creationId xmlns:a16="http://schemas.microsoft.com/office/drawing/2014/main" id="{7CE5D4C8-61FC-5BF6-6430-E1E44D2F29B6}"/>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a:extLst>
                  <a:ext uri="{FF2B5EF4-FFF2-40B4-BE49-F238E27FC236}">
                    <a16:creationId xmlns:a16="http://schemas.microsoft.com/office/drawing/2014/main" id="{F9B3BFE7-3D7A-180D-11F4-6F21CDADFDFF}"/>
                  </a:ext>
                </a:extLst>
              </p:cNvPr>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a:extLst>
              <a:ext uri="{FF2B5EF4-FFF2-40B4-BE49-F238E27FC236}">
                <a16:creationId xmlns:a16="http://schemas.microsoft.com/office/drawing/2014/main" id="{2AAB66C2-A96B-2027-2E0C-EAD4DA70E5BF}"/>
              </a:ext>
            </a:extLst>
          </p:cNvPr>
          <p:cNvGrpSpPr/>
          <p:nvPr/>
        </p:nvGrpSpPr>
        <p:grpSpPr>
          <a:xfrm>
            <a:off x="503580" y="185738"/>
            <a:ext cx="15977391" cy="1094016"/>
            <a:chOff x="0" y="0"/>
            <a:chExt cx="21303188" cy="1458688"/>
          </a:xfrm>
        </p:grpSpPr>
        <p:sp>
          <p:nvSpPr>
            <p:cNvPr id="40" name="Freeform 40">
              <a:extLst>
                <a:ext uri="{FF2B5EF4-FFF2-40B4-BE49-F238E27FC236}">
                  <a16:creationId xmlns:a16="http://schemas.microsoft.com/office/drawing/2014/main" id="{CB788431-84BA-756C-72FD-6172C1C0DCCE}"/>
                </a:ext>
              </a:extLst>
            </p:cNvPr>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a:extLst>
                <a:ext uri="{FF2B5EF4-FFF2-40B4-BE49-F238E27FC236}">
                  <a16:creationId xmlns:a16="http://schemas.microsoft.com/office/drawing/2014/main" id="{304D7C6C-86CC-7BB3-1E25-E91FBF2786F4}"/>
                </a:ext>
              </a:extLst>
            </p:cNvPr>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620707F8-4FF5-4028-C8E5-E9CFA1DDA5CC}"/>
              </a:ext>
            </a:extLst>
          </p:cNvPr>
          <p:cNvSpPr txBox="1"/>
          <p:nvPr/>
        </p:nvSpPr>
        <p:spPr>
          <a:xfrm>
            <a:off x="475008" y="1516345"/>
            <a:ext cx="6106770" cy="368306"/>
          </a:xfrm>
          <a:prstGeom prst="rect">
            <a:avLst/>
          </a:prstGeom>
        </p:spPr>
        <p:txBody>
          <a:bodyPr wrap="square" lIns="0" tIns="0" rIns="0" bIns="0" rtlCol="0" anchor="t">
            <a:spAutoFit/>
          </a:bodyPr>
          <a:lstStyle/>
          <a:p>
            <a:pPr>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Predictive Relevance</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6" name="TextBox 41">
            <a:extLst>
              <a:ext uri="{FF2B5EF4-FFF2-40B4-BE49-F238E27FC236}">
                <a16:creationId xmlns:a16="http://schemas.microsoft.com/office/drawing/2014/main" id="{BF6F984A-4B2F-8E8F-0415-8CEB24DA7E77}"/>
              </a:ext>
            </a:extLst>
          </p:cNvPr>
          <p:cNvSpPr txBox="1"/>
          <p:nvPr/>
        </p:nvSpPr>
        <p:spPr>
          <a:xfrm>
            <a:off x="10360344" y="1542020"/>
            <a:ext cx="6106770" cy="368306"/>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a:t>
            </a:r>
            <a:r>
              <a:rPr lang="id-ID"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Normed Fit Index</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9" name="TextBox 48">
            <a:extLst>
              <a:ext uri="{FF2B5EF4-FFF2-40B4-BE49-F238E27FC236}">
                <a16:creationId xmlns:a16="http://schemas.microsoft.com/office/drawing/2014/main" id="{6C5BA31E-D3AD-FD6C-3597-4CE4D5564648}"/>
              </a:ext>
            </a:extLst>
          </p:cNvPr>
          <p:cNvSpPr txBox="1"/>
          <p:nvPr/>
        </p:nvSpPr>
        <p:spPr>
          <a:xfrm>
            <a:off x="288463" y="5350358"/>
            <a:ext cx="7341948" cy="2862322"/>
          </a:xfrm>
          <a:prstGeom prst="rect">
            <a:avLst/>
          </a:prstGeom>
          <a:noFill/>
        </p:spPr>
        <p:txBody>
          <a:bodyPr wrap="square">
            <a:spAutoFit/>
          </a:bodyPr>
          <a:lstStyle/>
          <a:p>
            <a:r>
              <a:rPr lang="en-ID" sz="2000" dirty="0" err="1"/>
              <a:t>Berdasarkan</a:t>
            </a:r>
            <a:r>
              <a:rPr lang="en-ID" sz="2000" dirty="0"/>
              <a:t> </a:t>
            </a:r>
            <a:r>
              <a:rPr lang="en-ID" sz="2000" dirty="0" err="1"/>
              <a:t>hasil</a:t>
            </a:r>
            <a:r>
              <a:rPr lang="en-ID" sz="2000" dirty="0"/>
              <a:t> uji Predictive Relevance, </a:t>
            </a:r>
            <a:r>
              <a:rPr lang="en-ID" sz="2000" dirty="0" err="1"/>
              <a:t>diperoleh</a:t>
            </a:r>
            <a:r>
              <a:rPr lang="en-ID" sz="2000" dirty="0"/>
              <a:t> </a:t>
            </a:r>
            <a:r>
              <a:rPr lang="en-ID" sz="2000" dirty="0" err="1"/>
              <a:t>nilai</a:t>
            </a:r>
            <a:r>
              <a:rPr lang="en-ID" sz="2000" dirty="0"/>
              <a:t> Q2 </a:t>
            </a:r>
            <a:r>
              <a:rPr lang="en-ID" sz="2000" dirty="0" err="1"/>
              <a:t>untuk</a:t>
            </a:r>
            <a:r>
              <a:rPr lang="en-ID" sz="2000" dirty="0"/>
              <a:t> </a:t>
            </a:r>
            <a:r>
              <a:rPr lang="en-ID" sz="2000" dirty="0" err="1"/>
              <a:t>variabel</a:t>
            </a:r>
            <a:r>
              <a:rPr lang="en-ID" sz="2000" dirty="0"/>
              <a:t> </a:t>
            </a:r>
            <a:r>
              <a:rPr lang="en-ID" sz="2000" dirty="0" err="1"/>
              <a:t>Produktivitas</a:t>
            </a:r>
            <a:r>
              <a:rPr lang="en-ID" sz="2000" dirty="0"/>
              <a:t> </a:t>
            </a:r>
            <a:r>
              <a:rPr lang="en-ID" sz="2000" dirty="0" err="1"/>
              <a:t>Karyawan</a:t>
            </a:r>
            <a:r>
              <a:rPr lang="en-ID" sz="2000" dirty="0"/>
              <a:t> </a:t>
            </a:r>
            <a:r>
              <a:rPr lang="en-ID" sz="2000" dirty="0" err="1"/>
              <a:t>sebesar</a:t>
            </a:r>
            <a:r>
              <a:rPr lang="en-ID" sz="2000" dirty="0"/>
              <a:t> </a:t>
            </a:r>
            <a:r>
              <a:rPr lang="en-ID" sz="2000" b="1" dirty="0"/>
              <a:t>0,409</a:t>
            </a:r>
            <a:r>
              <a:rPr lang="en-ID" sz="2000" dirty="0"/>
              <a:t>. </a:t>
            </a:r>
            <a:r>
              <a:rPr lang="en-ID" sz="2000" dirty="0" err="1"/>
              <a:t>Konstruk</a:t>
            </a:r>
            <a:r>
              <a:rPr lang="en-ID" sz="2000" dirty="0"/>
              <a:t> </a:t>
            </a:r>
            <a:r>
              <a:rPr lang="en-ID" sz="2000" dirty="0" err="1"/>
              <a:t>lainnya</a:t>
            </a:r>
            <a:r>
              <a:rPr lang="en-ID" sz="2000" dirty="0"/>
              <a:t> </a:t>
            </a:r>
            <a:r>
              <a:rPr lang="en-ID" sz="2000" dirty="0" err="1"/>
              <a:t>tidak</a:t>
            </a:r>
            <a:r>
              <a:rPr lang="en-ID" sz="2000" dirty="0"/>
              <a:t> </a:t>
            </a:r>
            <a:r>
              <a:rPr lang="en-ID" sz="2000" dirty="0" err="1"/>
              <a:t>menghasilkan</a:t>
            </a:r>
            <a:r>
              <a:rPr lang="en-ID" sz="2000" dirty="0"/>
              <a:t> </a:t>
            </a:r>
            <a:r>
              <a:rPr lang="en-ID" sz="2000" dirty="0" err="1"/>
              <a:t>nilai</a:t>
            </a:r>
            <a:r>
              <a:rPr lang="en-ID" sz="2000" dirty="0"/>
              <a:t> Q2 </a:t>
            </a:r>
            <a:r>
              <a:rPr lang="en-ID" sz="2000" dirty="0" err="1"/>
              <a:t>karena</a:t>
            </a:r>
            <a:r>
              <a:rPr lang="en-ID" sz="2000" dirty="0"/>
              <a:t> </a:t>
            </a:r>
            <a:r>
              <a:rPr lang="en-ID" sz="2000" dirty="0" err="1"/>
              <a:t>berkedudukan</a:t>
            </a:r>
            <a:r>
              <a:rPr lang="en-ID" sz="2000" dirty="0"/>
              <a:t> </a:t>
            </a:r>
            <a:r>
              <a:rPr lang="en-ID" sz="2000" dirty="0" err="1"/>
              <a:t>sebagai</a:t>
            </a:r>
            <a:r>
              <a:rPr lang="en-ID" sz="2000" dirty="0"/>
              <a:t> </a:t>
            </a:r>
            <a:r>
              <a:rPr lang="en-ID" sz="2000" dirty="0" err="1"/>
              <a:t>variabel</a:t>
            </a:r>
            <a:r>
              <a:rPr lang="en-ID" sz="2000" dirty="0"/>
              <a:t> </a:t>
            </a:r>
            <a:r>
              <a:rPr lang="en-ID" sz="2000" dirty="0" err="1"/>
              <a:t>eksogen</a:t>
            </a:r>
            <a:r>
              <a:rPr lang="en-ID" sz="2000" dirty="0"/>
              <a:t> </a:t>
            </a:r>
            <a:r>
              <a:rPr lang="en-ID" sz="2000" dirty="0" err="1"/>
              <a:t>dalam</a:t>
            </a:r>
            <a:r>
              <a:rPr lang="en-ID" sz="2000" dirty="0"/>
              <a:t> model </a:t>
            </a:r>
            <a:r>
              <a:rPr lang="en-ID" sz="2000" dirty="0" err="1"/>
              <a:t>penelitian</a:t>
            </a:r>
            <a:r>
              <a:rPr lang="en-ID" sz="2000" dirty="0"/>
              <a:t> </a:t>
            </a:r>
            <a:r>
              <a:rPr lang="en-ID" sz="2000" dirty="0" err="1"/>
              <a:t>ini</a:t>
            </a:r>
            <a:r>
              <a:rPr lang="en-ID" sz="2000" dirty="0"/>
              <a:t>. Karena </a:t>
            </a:r>
            <a:r>
              <a:rPr lang="en-ID" sz="2000" dirty="0" err="1"/>
              <a:t>nilai</a:t>
            </a:r>
            <a:r>
              <a:rPr lang="en-ID" sz="2000" dirty="0"/>
              <a:t> Q2 yang </a:t>
            </a:r>
            <a:r>
              <a:rPr lang="en-ID" sz="2000" dirty="0" err="1"/>
              <a:t>diperoleh</a:t>
            </a:r>
            <a:r>
              <a:rPr lang="en-ID" sz="2000" dirty="0"/>
              <a:t> </a:t>
            </a:r>
            <a:r>
              <a:rPr lang="en-ID" sz="2000" dirty="0" err="1"/>
              <a:t>lebih</a:t>
            </a:r>
            <a:r>
              <a:rPr lang="en-ID" sz="2000" dirty="0"/>
              <a:t> </a:t>
            </a:r>
            <a:r>
              <a:rPr lang="en-ID" sz="2000" dirty="0" err="1"/>
              <a:t>besar</a:t>
            </a:r>
            <a:r>
              <a:rPr lang="en-ID" sz="2000" dirty="0"/>
              <a:t> </a:t>
            </a:r>
            <a:r>
              <a:rPr lang="en-ID" sz="2000" dirty="0" err="1"/>
              <a:t>dari</a:t>
            </a:r>
            <a:r>
              <a:rPr lang="en-ID" sz="2000" dirty="0"/>
              <a:t> </a:t>
            </a:r>
            <a:r>
              <a:rPr lang="en-ID" sz="2000" dirty="0" err="1"/>
              <a:t>nol</a:t>
            </a:r>
            <a:r>
              <a:rPr lang="en-ID" sz="2000" dirty="0"/>
              <a:t>, </a:t>
            </a:r>
            <a:r>
              <a:rPr lang="en-ID" sz="2000" dirty="0" err="1"/>
              <a:t>hal</a:t>
            </a:r>
            <a:r>
              <a:rPr lang="en-ID" sz="2000" dirty="0"/>
              <a:t> </a:t>
            </a:r>
            <a:r>
              <a:rPr lang="en-ID" sz="2000" dirty="0" err="1"/>
              <a:t>ini</a:t>
            </a:r>
            <a:r>
              <a:rPr lang="en-ID" sz="2000" dirty="0"/>
              <a:t> </a:t>
            </a:r>
            <a:r>
              <a:rPr lang="en-ID" sz="2000" dirty="0" err="1"/>
              <a:t>menunjukkan</a:t>
            </a:r>
            <a:r>
              <a:rPr lang="en-ID" sz="2000" dirty="0"/>
              <a:t> </a:t>
            </a:r>
            <a:r>
              <a:rPr lang="en-ID" sz="2000" dirty="0" err="1"/>
              <a:t>bahwa</a:t>
            </a:r>
            <a:r>
              <a:rPr lang="en-ID" sz="2000" dirty="0"/>
              <a:t> model </a:t>
            </a:r>
            <a:r>
              <a:rPr lang="en-ID" sz="2000" dirty="0" err="1"/>
              <a:t>memiliki</a:t>
            </a:r>
            <a:r>
              <a:rPr lang="en-ID" sz="2000" dirty="0"/>
              <a:t> </a:t>
            </a:r>
            <a:r>
              <a:rPr lang="en-ID" sz="2000" dirty="0" err="1"/>
              <a:t>kemampuan</a:t>
            </a:r>
            <a:r>
              <a:rPr lang="en-ID" sz="2000" dirty="0"/>
              <a:t> </a:t>
            </a:r>
            <a:r>
              <a:rPr lang="en-ID" sz="2000" dirty="0" err="1"/>
              <a:t>prediktif</a:t>
            </a:r>
            <a:r>
              <a:rPr lang="en-ID" sz="2000" dirty="0"/>
              <a:t> yang </a:t>
            </a:r>
            <a:r>
              <a:rPr lang="en-ID" sz="2000" dirty="0" err="1"/>
              <a:t>baik</a:t>
            </a:r>
            <a:r>
              <a:rPr lang="en-ID" sz="2000" dirty="0"/>
              <a:t> </a:t>
            </a:r>
            <a:r>
              <a:rPr lang="en-ID" sz="2000" dirty="0" err="1"/>
              <a:t>dalam</a:t>
            </a:r>
            <a:r>
              <a:rPr lang="en-ID" sz="2000" dirty="0"/>
              <a:t> </a:t>
            </a:r>
            <a:r>
              <a:rPr lang="en-ID" sz="2000" dirty="0" err="1"/>
              <a:t>menjelaskan</a:t>
            </a:r>
            <a:r>
              <a:rPr lang="en-ID" sz="2000" dirty="0"/>
              <a:t> </a:t>
            </a:r>
            <a:r>
              <a:rPr lang="en-ID" sz="2000" dirty="0" err="1"/>
              <a:t>variabel</a:t>
            </a:r>
            <a:r>
              <a:rPr lang="en-ID" sz="2000" dirty="0"/>
              <a:t> </a:t>
            </a:r>
            <a:r>
              <a:rPr lang="en-ID" sz="2000" dirty="0" err="1"/>
              <a:t>Produktivitas</a:t>
            </a:r>
            <a:r>
              <a:rPr lang="en-ID" sz="2000" dirty="0"/>
              <a:t> </a:t>
            </a:r>
            <a:r>
              <a:rPr lang="en-ID" sz="2000" dirty="0" err="1"/>
              <a:t>Karyawan</a:t>
            </a:r>
            <a:r>
              <a:rPr lang="en-ID" sz="2000" dirty="0"/>
              <a:t>. Nilai </a:t>
            </a:r>
            <a:r>
              <a:rPr lang="en-ID" sz="2000" dirty="0" err="1"/>
              <a:t>tersebut</a:t>
            </a:r>
            <a:r>
              <a:rPr lang="en-ID" sz="2000" dirty="0"/>
              <a:t> juga </a:t>
            </a:r>
            <a:r>
              <a:rPr lang="en-ID" sz="2000" dirty="0" err="1"/>
              <a:t>mengindikasikan</a:t>
            </a:r>
            <a:r>
              <a:rPr lang="en-ID" sz="2000" dirty="0"/>
              <a:t> </a:t>
            </a:r>
            <a:r>
              <a:rPr lang="en-ID" sz="2000" dirty="0" err="1"/>
              <a:t>bahwa</a:t>
            </a:r>
            <a:r>
              <a:rPr lang="en-ID" sz="2000" dirty="0"/>
              <a:t> model </a:t>
            </a:r>
            <a:r>
              <a:rPr lang="en-ID" sz="2000" dirty="0" err="1"/>
              <a:t>struktural</a:t>
            </a:r>
            <a:r>
              <a:rPr lang="en-ID" sz="2000" dirty="0"/>
              <a:t> </a:t>
            </a:r>
            <a:r>
              <a:rPr lang="en-ID" sz="2000" dirty="0" err="1"/>
              <a:t>mampu</a:t>
            </a:r>
            <a:r>
              <a:rPr lang="en-ID" sz="2000" dirty="0"/>
              <a:t> </a:t>
            </a:r>
            <a:r>
              <a:rPr lang="en-ID" sz="2000" dirty="0" err="1"/>
              <a:t>mereplikasi</a:t>
            </a:r>
            <a:r>
              <a:rPr lang="en-ID" sz="2000" dirty="0"/>
              <a:t> data </a:t>
            </a:r>
            <a:r>
              <a:rPr lang="en-ID" sz="2000" dirty="0" err="1"/>
              <a:t>empiris</a:t>
            </a:r>
            <a:r>
              <a:rPr lang="en-ID" sz="2000" dirty="0"/>
              <a:t> </a:t>
            </a:r>
            <a:r>
              <a:rPr lang="en-ID" sz="2000" dirty="0" err="1"/>
              <a:t>dengan</a:t>
            </a:r>
            <a:r>
              <a:rPr lang="en-ID" sz="2000" dirty="0"/>
              <a:t> </a:t>
            </a:r>
            <a:r>
              <a:rPr lang="en-ID" sz="2000" dirty="0" err="1"/>
              <a:t>akurat</a:t>
            </a:r>
            <a:r>
              <a:rPr lang="en-ID" sz="2000" dirty="0"/>
              <a:t>, </a:t>
            </a:r>
            <a:r>
              <a:rPr lang="en-ID" sz="2000" dirty="0" err="1"/>
              <a:t>sehingga</a:t>
            </a:r>
            <a:r>
              <a:rPr lang="en-ID" sz="2000" dirty="0"/>
              <a:t> </a:t>
            </a:r>
            <a:r>
              <a:rPr lang="en-ID" sz="2000" dirty="0" err="1"/>
              <a:t>layak</a:t>
            </a:r>
            <a:r>
              <a:rPr lang="en-ID" sz="2000" dirty="0"/>
              <a:t> </a:t>
            </a:r>
            <a:r>
              <a:rPr lang="en-ID" sz="2000" dirty="0" err="1"/>
              <a:t>digunakan</a:t>
            </a:r>
            <a:r>
              <a:rPr lang="en-ID" sz="2000" dirty="0"/>
              <a:t> </a:t>
            </a:r>
            <a:r>
              <a:rPr lang="en-ID" sz="2000" dirty="0" err="1"/>
              <a:t>untuk</a:t>
            </a:r>
            <a:r>
              <a:rPr lang="en-ID" sz="2000" dirty="0"/>
              <a:t> </a:t>
            </a:r>
            <a:r>
              <a:rPr lang="en-ID" sz="2000" dirty="0" err="1"/>
              <a:t>memprediksi</a:t>
            </a:r>
            <a:r>
              <a:rPr lang="en-ID" sz="2000" dirty="0"/>
              <a:t> </a:t>
            </a:r>
            <a:r>
              <a:rPr lang="en-ID" sz="2000" dirty="0" err="1"/>
              <a:t>fenomena</a:t>
            </a:r>
            <a:r>
              <a:rPr lang="en-ID" sz="2000" dirty="0"/>
              <a:t> </a:t>
            </a:r>
            <a:r>
              <a:rPr lang="en-ID" sz="2000" dirty="0" err="1"/>
              <a:t>penelitian</a:t>
            </a:r>
            <a:r>
              <a:rPr lang="en-ID" sz="2000" dirty="0"/>
              <a:t>.</a:t>
            </a:r>
          </a:p>
        </p:txBody>
      </p:sp>
      <p:sp>
        <p:nvSpPr>
          <p:cNvPr id="51" name="TextBox 50">
            <a:extLst>
              <a:ext uri="{FF2B5EF4-FFF2-40B4-BE49-F238E27FC236}">
                <a16:creationId xmlns:a16="http://schemas.microsoft.com/office/drawing/2014/main" id="{4C714648-EAEB-B481-FB27-D932B5FB9109}"/>
              </a:ext>
            </a:extLst>
          </p:cNvPr>
          <p:cNvSpPr txBox="1"/>
          <p:nvPr/>
        </p:nvSpPr>
        <p:spPr>
          <a:xfrm>
            <a:off x="10173123" y="4585415"/>
            <a:ext cx="6616358" cy="2585323"/>
          </a:xfrm>
          <a:prstGeom prst="rect">
            <a:avLst/>
          </a:prstGeom>
          <a:noFill/>
        </p:spPr>
        <p:txBody>
          <a:bodyPr wrap="square">
            <a:spAutoFit/>
          </a:bodyPr>
          <a:lstStyle/>
          <a:p>
            <a:r>
              <a:rPr lang="en-ID" dirty="0" err="1"/>
              <a:t>Berdasarkan</a:t>
            </a:r>
            <a:r>
              <a:rPr lang="en-ID" dirty="0"/>
              <a:t> </a:t>
            </a:r>
            <a:r>
              <a:rPr lang="en-ID" dirty="0" err="1"/>
              <a:t>hasil</a:t>
            </a:r>
            <a:r>
              <a:rPr lang="en-ID" dirty="0"/>
              <a:t> </a:t>
            </a:r>
            <a:r>
              <a:rPr lang="en-ID" dirty="0" err="1"/>
              <a:t>pengujian</a:t>
            </a:r>
            <a:r>
              <a:rPr lang="en-ID" dirty="0"/>
              <a:t> </a:t>
            </a:r>
            <a:r>
              <a:rPr lang="en-ID" i="1" dirty="0"/>
              <a:t>model fit</a:t>
            </a:r>
            <a:r>
              <a:rPr lang="en-ID" dirty="0"/>
              <a:t>, </a:t>
            </a:r>
            <a:r>
              <a:rPr lang="en-ID" dirty="0" err="1"/>
              <a:t>diperoleh</a:t>
            </a:r>
            <a:r>
              <a:rPr lang="en-ID" dirty="0"/>
              <a:t> </a:t>
            </a:r>
            <a:r>
              <a:rPr lang="en-ID" dirty="0" err="1"/>
              <a:t>nilai</a:t>
            </a:r>
            <a:r>
              <a:rPr lang="en-ID" dirty="0"/>
              <a:t> </a:t>
            </a:r>
            <a:r>
              <a:rPr lang="en-ID" b="1" dirty="0"/>
              <a:t>Normed Fit Index (NFI) </a:t>
            </a:r>
            <a:r>
              <a:rPr lang="en-ID" b="1" dirty="0" err="1"/>
              <a:t>sebesar</a:t>
            </a:r>
            <a:r>
              <a:rPr lang="en-ID" b="1" dirty="0"/>
              <a:t> 0,935</a:t>
            </a:r>
            <a:r>
              <a:rPr lang="en-ID" dirty="0"/>
              <a:t>. </a:t>
            </a:r>
            <a:r>
              <a:rPr lang="en-ID" dirty="0" err="1"/>
              <a:t>Merujuk</a:t>
            </a:r>
            <a:r>
              <a:rPr lang="en-ID" dirty="0"/>
              <a:t> pada </a:t>
            </a:r>
            <a:r>
              <a:rPr lang="en-ID" dirty="0" err="1"/>
              <a:t>kriteria</a:t>
            </a:r>
            <a:r>
              <a:rPr lang="en-ID" dirty="0"/>
              <a:t> yang </a:t>
            </a:r>
            <a:r>
              <a:rPr lang="en-ID" dirty="0" err="1"/>
              <a:t>ditetapkan</a:t>
            </a:r>
            <a:r>
              <a:rPr lang="en-ID" dirty="0"/>
              <a:t> oleh Henseler et al. (2016), </a:t>
            </a:r>
            <a:r>
              <a:rPr lang="en-ID" dirty="0" err="1"/>
              <a:t>nilai</a:t>
            </a:r>
            <a:r>
              <a:rPr lang="en-ID" dirty="0"/>
              <a:t> NFI yang </a:t>
            </a:r>
            <a:r>
              <a:rPr lang="en-ID" dirty="0" err="1"/>
              <a:t>sama</a:t>
            </a:r>
            <a:r>
              <a:rPr lang="en-ID" dirty="0"/>
              <a:t> </a:t>
            </a:r>
            <a:r>
              <a:rPr lang="en-ID" dirty="0" err="1"/>
              <a:t>dengan</a:t>
            </a:r>
            <a:r>
              <a:rPr lang="en-ID" dirty="0"/>
              <a:t> </a:t>
            </a:r>
            <a:r>
              <a:rPr lang="en-ID" dirty="0" err="1"/>
              <a:t>atau</a:t>
            </a:r>
            <a:r>
              <a:rPr lang="en-ID" dirty="0"/>
              <a:t> </a:t>
            </a:r>
            <a:r>
              <a:rPr lang="en-ID" dirty="0" err="1"/>
              <a:t>lebih</a:t>
            </a:r>
            <a:r>
              <a:rPr lang="en-ID" dirty="0"/>
              <a:t> </a:t>
            </a:r>
            <a:r>
              <a:rPr lang="en-ID" dirty="0" err="1"/>
              <a:t>besar</a:t>
            </a:r>
            <a:r>
              <a:rPr lang="en-ID" dirty="0"/>
              <a:t> </a:t>
            </a:r>
            <a:r>
              <a:rPr lang="en-ID" dirty="0" err="1"/>
              <a:t>dari</a:t>
            </a:r>
            <a:r>
              <a:rPr lang="en-ID" dirty="0"/>
              <a:t> 0,90 </a:t>
            </a:r>
            <a:r>
              <a:rPr lang="en-ID" dirty="0" err="1"/>
              <a:t>mencerminkan</a:t>
            </a:r>
            <a:r>
              <a:rPr lang="en-ID" dirty="0"/>
              <a:t> </a:t>
            </a:r>
            <a:r>
              <a:rPr lang="en-ID" dirty="0" err="1"/>
              <a:t>tingkat</a:t>
            </a:r>
            <a:r>
              <a:rPr lang="en-ID" dirty="0"/>
              <a:t> </a:t>
            </a:r>
            <a:r>
              <a:rPr lang="en-ID" dirty="0" err="1"/>
              <a:t>kecocokan</a:t>
            </a:r>
            <a:r>
              <a:rPr lang="en-ID" dirty="0"/>
              <a:t> model yang </a:t>
            </a:r>
            <a:r>
              <a:rPr lang="en-ID" dirty="0" err="1"/>
              <a:t>baik</a:t>
            </a:r>
            <a:r>
              <a:rPr lang="en-ID" dirty="0"/>
              <a:t>. </a:t>
            </a:r>
            <a:r>
              <a:rPr lang="en-ID" dirty="0" err="1"/>
              <a:t>Dengan</a:t>
            </a:r>
            <a:r>
              <a:rPr lang="en-ID" dirty="0"/>
              <a:t> </a:t>
            </a:r>
            <a:r>
              <a:rPr lang="en-ID" dirty="0" err="1"/>
              <a:t>demikian</a:t>
            </a:r>
            <a:r>
              <a:rPr lang="en-ID" dirty="0"/>
              <a:t>, </a:t>
            </a:r>
            <a:r>
              <a:rPr lang="en-ID" dirty="0" err="1"/>
              <a:t>nilai</a:t>
            </a:r>
            <a:r>
              <a:rPr lang="en-ID" dirty="0"/>
              <a:t> 0,932 </a:t>
            </a:r>
            <a:r>
              <a:rPr lang="en-ID" dirty="0" err="1"/>
              <a:t>menunjukkan</a:t>
            </a:r>
            <a:r>
              <a:rPr lang="en-ID" dirty="0"/>
              <a:t> </a:t>
            </a:r>
            <a:r>
              <a:rPr lang="en-ID" dirty="0" err="1"/>
              <a:t>bahwa</a:t>
            </a:r>
            <a:r>
              <a:rPr lang="en-ID" dirty="0"/>
              <a:t> model </a:t>
            </a:r>
            <a:r>
              <a:rPr lang="en-ID" dirty="0" err="1"/>
              <a:t>penelitian</a:t>
            </a:r>
            <a:r>
              <a:rPr lang="en-ID" dirty="0"/>
              <a:t> </a:t>
            </a:r>
            <a:r>
              <a:rPr lang="en-ID" dirty="0" err="1"/>
              <a:t>ini</a:t>
            </a:r>
            <a:r>
              <a:rPr lang="en-ID" dirty="0"/>
              <a:t> </a:t>
            </a:r>
            <a:r>
              <a:rPr lang="en-ID" dirty="0" err="1"/>
              <a:t>memiliki</a:t>
            </a:r>
            <a:r>
              <a:rPr lang="en-ID" dirty="0"/>
              <a:t> </a:t>
            </a:r>
            <a:r>
              <a:rPr lang="en-ID" dirty="0" err="1"/>
              <a:t>kemampuan</a:t>
            </a:r>
            <a:r>
              <a:rPr lang="en-ID" dirty="0"/>
              <a:t> yang sangat </a:t>
            </a:r>
            <a:r>
              <a:rPr lang="en-ID" dirty="0" err="1"/>
              <a:t>baik</a:t>
            </a:r>
            <a:r>
              <a:rPr lang="en-ID" dirty="0"/>
              <a:t> </a:t>
            </a:r>
            <a:r>
              <a:rPr lang="en-ID" dirty="0" err="1"/>
              <a:t>dalam</a:t>
            </a:r>
            <a:r>
              <a:rPr lang="en-ID" dirty="0"/>
              <a:t> </a:t>
            </a:r>
            <a:r>
              <a:rPr lang="en-ID" dirty="0" err="1"/>
              <a:t>merepresentasikan</a:t>
            </a:r>
            <a:r>
              <a:rPr lang="en-ID" dirty="0"/>
              <a:t> </a:t>
            </a:r>
            <a:r>
              <a:rPr lang="en-ID" dirty="0" err="1"/>
              <a:t>struktur</a:t>
            </a:r>
            <a:r>
              <a:rPr lang="en-ID" dirty="0"/>
              <a:t> </a:t>
            </a:r>
            <a:r>
              <a:rPr lang="en-ID" dirty="0" err="1"/>
              <a:t>hubungan</a:t>
            </a:r>
            <a:r>
              <a:rPr lang="en-ID" dirty="0"/>
              <a:t> </a:t>
            </a:r>
            <a:r>
              <a:rPr lang="en-ID" dirty="0" err="1"/>
              <a:t>antar</a:t>
            </a:r>
            <a:r>
              <a:rPr lang="en-ID" dirty="0"/>
              <a:t> </a:t>
            </a:r>
            <a:r>
              <a:rPr lang="en-ID" dirty="0" err="1"/>
              <a:t>variabel</a:t>
            </a:r>
            <a:r>
              <a:rPr lang="en-ID" dirty="0"/>
              <a:t> </a:t>
            </a:r>
            <a:r>
              <a:rPr lang="en-ID" dirty="0" err="1"/>
              <a:t>sesuai</a:t>
            </a:r>
            <a:r>
              <a:rPr lang="en-ID" dirty="0"/>
              <a:t> </a:t>
            </a:r>
            <a:r>
              <a:rPr lang="en-ID" dirty="0" err="1"/>
              <a:t>dengan</a:t>
            </a:r>
            <a:r>
              <a:rPr lang="en-ID" dirty="0"/>
              <a:t> </a:t>
            </a:r>
            <a:r>
              <a:rPr lang="en-ID" dirty="0" err="1"/>
              <a:t>kerangka</a:t>
            </a:r>
            <a:r>
              <a:rPr lang="en-ID" dirty="0"/>
              <a:t> </a:t>
            </a:r>
            <a:r>
              <a:rPr lang="en-ID" dirty="0" err="1"/>
              <a:t>teoritis</a:t>
            </a:r>
            <a:r>
              <a:rPr lang="en-ID" dirty="0"/>
              <a:t> yang </a:t>
            </a:r>
            <a:r>
              <a:rPr lang="en-ID" dirty="0" err="1"/>
              <a:t>dibangun</a:t>
            </a:r>
            <a:r>
              <a:rPr lang="en-ID" dirty="0"/>
              <a:t>, </a:t>
            </a:r>
            <a:r>
              <a:rPr lang="en-ID" dirty="0" err="1"/>
              <a:t>serta</a:t>
            </a:r>
            <a:r>
              <a:rPr lang="en-ID" dirty="0"/>
              <a:t> </a:t>
            </a:r>
            <a:r>
              <a:rPr lang="en-ID" dirty="0" err="1"/>
              <a:t>memiliki</a:t>
            </a:r>
            <a:r>
              <a:rPr lang="en-ID" dirty="0"/>
              <a:t> </a:t>
            </a:r>
            <a:r>
              <a:rPr lang="en-ID" dirty="0" err="1"/>
              <a:t>kesesuaian</a:t>
            </a:r>
            <a:r>
              <a:rPr lang="en-ID" dirty="0"/>
              <a:t> yang </a:t>
            </a:r>
            <a:r>
              <a:rPr lang="en-ID" dirty="0" err="1"/>
              <a:t>tinggi</a:t>
            </a:r>
            <a:r>
              <a:rPr lang="en-ID" dirty="0"/>
              <a:t> </a:t>
            </a:r>
            <a:r>
              <a:rPr lang="en-ID" dirty="0" err="1"/>
              <a:t>dengan</a:t>
            </a:r>
            <a:r>
              <a:rPr lang="en-ID" dirty="0"/>
              <a:t> data </a:t>
            </a:r>
            <a:r>
              <a:rPr lang="en-ID" dirty="0" err="1"/>
              <a:t>empiris</a:t>
            </a:r>
            <a:r>
              <a:rPr lang="en-ID" dirty="0"/>
              <a:t> di </a:t>
            </a:r>
            <a:r>
              <a:rPr lang="en-ID" dirty="0" err="1"/>
              <a:t>lapangan</a:t>
            </a:r>
            <a:endParaRPr lang="en-ID" dirty="0"/>
          </a:p>
        </p:txBody>
      </p:sp>
      <p:graphicFrame>
        <p:nvGraphicFramePr>
          <p:cNvPr id="52" name="Table 51">
            <a:extLst>
              <a:ext uri="{FF2B5EF4-FFF2-40B4-BE49-F238E27FC236}">
                <a16:creationId xmlns:a16="http://schemas.microsoft.com/office/drawing/2014/main" id="{EE786101-97D0-8754-EE93-D7E91432A55B}"/>
              </a:ext>
            </a:extLst>
          </p:cNvPr>
          <p:cNvGraphicFramePr>
            <a:graphicFrameLocks noGrp="1"/>
          </p:cNvGraphicFramePr>
          <p:nvPr>
            <p:extLst>
              <p:ext uri="{D42A27DB-BD31-4B8C-83A1-F6EECF244321}">
                <p14:modId xmlns:p14="http://schemas.microsoft.com/office/powerpoint/2010/main" val="3723226055"/>
              </p:ext>
            </p:extLst>
          </p:nvPr>
        </p:nvGraphicFramePr>
        <p:xfrm>
          <a:off x="152400" y="2385552"/>
          <a:ext cx="7932427" cy="2135652"/>
        </p:xfrm>
        <a:graphic>
          <a:graphicData uri="http://schemas.openxmlformats.org/drawingml/2006/table">
            <a:tbl>
              <a:tblPr>
                <a:tableStyleId>{5C22544A-7EE6-4342-B048-85BDC9FD1C3A}</a:tableStyleId>
              </a:tblPr>
              <a:tblGrid>
                <a:gridCol w="3370575">
                  <a:extLst>
                    <a:ext uri="{9D8B030D-6E8A-4147-A177-3AD203B41FA5}">
                      <a16:colId xmlns:a16="http://schemas.microsoft.com/office/drawing/2014/main" val="2178107904"/>
                    </a:ext>
                  </a:extLst>
                </a:gridCol>
                <a:gridCol w="813004">
                  <a:extLst>
                    <a:ext uri="{9D8B030D-6E8A-4147-A177-3AD203B41FA5}">
                      <a16:colId xmlns:a16="http://schemas.microsoft.com/office/drawing/2014/main" val="2970720529"/>
                    </a:ext>
                  </a:extLst>
                </a:gridCol>
                <a:gridCol w="1377589">
                  <a:extLst>
                    <a:ext uri="{9D8B030D-6E8A-4147-A177-3AD203B41FA5}">
                      <a16:colId xmlns:a16="http://schemas.microsoft.com/office/drawing/2014/main" val="1800337809"/>
                    </a:ext>
                  </a:extLst>
                </a:gridCol>
                <a:gridCol w="2371259">
                  <a:extLst>
                    <a:ext uri="{9D8B030D-6E8A-4147-A177-3AD203B41FA5}">
                      <a16:colId xmlns:a16="http://schemas.microsoft.com/office/drawing/2014/main" val="4287223019"/>
                    </a:ext>
                  </a:extLst>
                </a:gridCol>
              </a:tblGrid>
              <a:tr h="355942">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SSO</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SSE</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Q² (=1-SSE/SSO)</a:t>
                      </a:r>
                    </a:p>
                  </a:txBody>
                  <a:tcPr marL="9525" marR="9525" marT="9525" marB="0" anchor="ctr"/>
                </a:tc>
                <a:extLst>
                  <a:ext uri="{0D108BD9-81ED-4DB2-BD59-A6C34878D82A}">
                    <a16:rowId xmlns:a16="http://schemas.microsoft.com/office/drawing/2014/main" val="2163049569"/>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2250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2250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2603401037"/>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Digitalisasi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4125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4125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3969985839"/>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3750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3750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1534120229"/>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Produktivitas Karyawan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3000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1772,02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0,409</a:t>
                      </a:r>
                    </a:p>
                  </a:txBody>
                  <a:tcPr marL="9525" marR="9525" marT="9525" marB="0" anchor="ctr"/>
                </a:tc>
                <a:extLst>
                  <a:ext uri="{0D108BD9-81ED-4DB2-BD59-A6C34878D82A}">
                    <a16:rowId xmlns:a16="http://schemas.microsoft.com/office/drawing/2014/main" val="1327957340"/>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2250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2250</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2291937863"/>
                  </a:ext>
                </a:extLst>
              </a:tr>
            </a:tbl>
          </a:graphicData>
        </a:graphic>
      </p:graphicFrame>
      <p:graphicFrame>
        <p:nvGraphicFramePr>
          <p:cNvPr id="53" name="Table 52">
            <a:extLst>
              <a:ext uri="{FF2B5EF4-FFF2-40B4-BE49-F238E27FC236}">
                <a16:creationId xmlns:a16="http://schemas.microsoft.com/office/drawing/2014/main" id="{1C5329AA-10B6-8B32-DDB3-80CE64AFEBB0}"/>
              </a:ext>
            </a:extLst>
          </p:cNvPr>
          <p:cNvGraphicFramePr>
            <a:graphicFrameLocks noGrp="1"/>
          </p:cNvGraphicFramePr>
          <p:nvPr>
            <p:extLst>
              <p:ext uri="{D42A27DB-BD31-4B8C-83A1-F6EECF244321}">
                <p14:modId xmlns:p14="http://schemas.microsoft.com/office/powerpoint/2010/main" val="1115168873"/>
              </p:ext>
            </p:extLst>
          </p:nvPr>
        </p:nvGraphicFramePr>
        <p:xfrm>
          <a:off x="10173122" y="2172590"/>
          <a:ext cx="6418254" cy="2135652"/>
        </p:xfrm>
        <a:graphic>
          <a:graphicData uri="http://schemas.openxmlformats.org/drawingml/2006/table">
            <a:tbl>
              <a:tblPr>
                <a:tableStyleId>{5C22544A-7EE6-4342-B048-85BDC9FD1C3A}</a:tableStyleId>
              </a:tblPr>
              <a:tblGrid>
                <a:gridCol w="1672362">
                  <a:extLst>
                    <a:ext uri="{9D8B030D-6E8A-4147-A177-3AD203B41FA5}">
                      <a16:colId xmlns:a16="http://schemas.microsoft.com/office/drawing/2014/main" val="1767545970"/>
                    </a:ext>
                  </a:extLst>
                </a:gridCol>
                <a:gridCol w="2372946">
                  <a:extLst>
                    <a:ext uri="{9D8B030D-6E8A-4147-A177-3AD203B41FA5}">
                      <a16:colId xmlns:a16="http://schemas.microsoft.com/office/drawing/2014/main" val="1566453150"/>
                    </a:ext>
                  </a:extLst>
                </a:gridCol>
                <a:gridCol w="2372946">
                  <a:extLst>
                    <a:ext uri="{9D8B030D-6E8A-4147-A177-3AD203B41FA5}">
                      <a16:colId xmlns:a16="http://schemas.microsoft.com/office/drawing/2014/main" val="622906517"/>
                    </a:ext>
                  </a:extLst>
                </a:gridCol>
              </a:tblGrid>
              <a:tr h="355942">
                <a:tc>
                  <a:txBody>
                    <a:bodyPr/>
                    <a:lstStyle/>
                    <a:p>
                      <a:pPr algn="l" fontAlgn="ctr">
                        <a:buNone/>
                      </a:pPr>
                      <a:r>
                        <a:rPr lang="en-ID" sz="2000" b="1"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Saturated Model</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Estimated Model</a:t>
                      </a:r>
                    </a:p>
                  </a:txBody>
                  <a:tcPr marL="9525" marR="9525" marT="9525" marB="0" anchor="ctr"/>
                </a:tc>
                <a:extLst>
                  <a:ext uri="{0D108BD9-81ED-4DB2-BD59-A6C34878D82A}">
                    <a16:rowId xmlns:a16="http://schemas.microsoft.com/office/drawing/2014/main" val="2415597050"/>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SRMR</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0,034</a:t>
                      </a:r>
                    </a:p>
                  </a:txBody>
                  <a:tcPr marL="9525" marR="9525" marT="9525" marB="0" anchor="ctr"/>
                </a:tc>
                <a:extLst>
                  <a:ext uri="{0D108BD9-81ED-4DB2-BD59-A6C34878D82A}">
                    <a16:rowId xmlns:a16="http://schemas.microsoft.com/office/drawing/2014/main" val="1165103993"/>
                  </a:ext>
                </a:extLst>
              </a:tr>
              <a:tr h="355942">
                <a:tc>
                  <a:txBody>
                    <a:bodyPr/>
                    <a:lstStyle/>
                    <a:p>
                      <a:pPr algn="l" fontAlgn="ctr">
                        <a:buNone/>
                      </a:pPr>
                      <a:r>
                        <a:rPr lang="en-ID" sz="2000" b="0" i="0" u="none" strike="noStrike" dirty="0" err="1">
                          <a:solidFill>
                            <a:srgbClr val="000000"/>
                          </a:solidFill>
                          <a:effectLst/>
                          <a:latin typeface="Times New Roman" panose="02020603050405020304" pitchFamily="18" charset="0"/>
                        </a:rPr>
                        <a:t>d_ULS</a:t>
                      </a:r>
                      <a:endParaRPr lang="en-ID"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1003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1005</a:t>
                      </a:r>
                    </a:p>
                  </a:txBody>
                  <a:tcPr marL="9525" marR="9525" marT="9525" marB="0" anchor="ctr"/>
                </a:tc>
                <a:extLst>
                  <a:ext uri="{0D108BD9-81ED-4DB2-BD59-A6C34878D82A}">
                    <a16:rowId xmlns:a16="http://schemas.microsoft.com/office/drawing/2014/main" val="3550742487"/>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d_G</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0,447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0,448</a:t>
                      </a:r>
                    </a:p>
                  </a:txBody>
                  <a:tcPr marL="9525" marR="9525" marT="9525" marB="0" anchor="ctr"/>
                </a:tc>
                <a:extLst>
                  <a:ext uri="{0D108BD9-81ED-4DB2-BD59-A6C34878D82A}">
                    <a16:rowId xmlns:a16="http://schemas.microsoft.com/office/drawing/2014/main" val="981824957"/>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Chi-Square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939460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940749</a:t>
                      </a:r>
                    </a:p>
                  </a:txBody>
                  <a:tcPr marL="9525" marR="9525" marT="9525" marB="0" anchor="ctr"/>
                </a:tc>
                <a:extLst>
                  <a:ext uri="{0D108BD9-81ED-4DB2-BD59-A6C34878D82A}">
                    <a16:rowId xmlns:a16="http://schemas.microsoft.com/office/drawing/2014/main" val="643877419"/>
                  </a:ext>
                </a:extLst>
              </a:tr>
              <a:tr h="355942">
                <a:tc>
                  <a:txBody>
                    <a:bodyPr/>
                    <a:lstStyle/>
                    <a:p>
                      <a:pPr algn="l" fontAlgn="ctr">
                        <a:buNone/>
                      </a:pPr>
                      <a:r>
                        <a:rPr lang="en-ID" sz="2000" b="0" i="0" u="none" strike="noStrike">
                          <a:solidFill>
                            <a:srgbClr val="000000"/>
                          </a:solidFill>
                          <a:effectLst/>
                          <a:latin typeface="Times New Roman" panose="02020603050405020304" pitchFamily="18" charset="0"/>
                        </a:rPr>
                        <a:t>NFI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0,935</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0,935</a:t>
                      </a:r>
                    </a:p>
                  </a:txBody>
                  <a:tcPr marL="9525" marR="9525" marT="9525" marB="0" anchor="ctr"/>
                </a:tc>
                <a:extLst>
                  <a:ext uri="{0D108BD9-81ED-4DB2-BD59-A6C34878D82A}">
                    <a16:rowId xmlns:a16="http://schemas.microsoft.com/office/drawing/2014/main" val="1390508568"/>
                  </a:ext>
                </a:extLst>
              </a:tr>
            </a:tbl>
          </a:graphicData>
        </a:graphic>
      </p:graphicFrame>
    </p:spTree>
    <p:extLst>
      <p:ext uri="{BB962C8B-B14F-4D97-AF65-F5344CB8AC3E}">
        <p14:creationId xmlns:p14="http://schemas.microsoft.com/office/powerpoint/2010/main" val="1488657638"/>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2B476-887C-864C-60F7-562BDE7F40B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D0EF3F-4BD8-0D29-6911-A38F1947B3ED}"/>
              </a:ext>
            </a:extLst>
          </p:cNvPr>
          <p:cNvGrpSpPr>
            <a:grpSpLocks noChangeAspect="1"/>
          </p:cNvGrpSpPr>
          <p:nvPr/>
        </p:nvGrpSpPr>
        <p:grpSpPr>
          <a:xfrm>
            <a:off x="21768" y="8652375"/>
            <a:ext cx="18266232" cy="1634625"/>
            <a:chOff x="0" y="0"/>
            <a:chExt cx="24354976" cy="2179500"/>
          </a:xfrm>
        </p:grpSpPr>
        <p:sp>
          <p:nvSpPr>
            <p:cNvPr id="3" name="Freeform 3">
              <a:extLst>
                <a:ext uri="{FF2B5EF4-FFF2-40B4-BE49-F238E27FC236}">
                  <a16:creationId xmlns:a16="http://schemas.microsoft.com/office/drawing/2014/main" id="{16E5DB77-F3E0-4663-4A5A-36B6EE07AEAD}"/>
                </a:ext>
              </a:extLst>
            </p:cNvPr>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a:extLst>
              <a:ext uri="{FF2B5EF4-FFF2-40B4-BE49-F238E27FC236}">
                <a16:creationId xmlns:a16="http://schemas.microsoft.com/office/drawing/2014/main" id="{5385B67B-1F98-8328-F460-53E347992447}"/>
              </a:ext>
            </a:extLst>
          </p:cNvPr>
          <p:cNvGrpSpPr>
            <a:grpSpLocks noChangeAspect="1"/>
          </p:cNvGrpSpPr>
          <p:nvPr/>
        </p:nvGrpSpPr>
        <p:grpSpPr>
          <a:xfrm>
            <a:off x="16480969" y="27216"/>
            <a:ext cx="1746446" cy="1663098"/>
            <a:chOff x="0" y="0"/>
            <a:chExt cx="2328594" cy="2217464"/>
          </a:xfrm>
        </p:grpSpPr>
        <p:sp>
          <p:nvSpPr>
            <p:cNvPr id="5" name="Freeform 5">
              <a:extLst>
                <a:ext uri="{FF2B5EF4-FFF2-40B4-BE49-F238E27FC236}">
                  <a16:creationId xmlns:a16="http://schemas.microsoft.com/office/drawing/2014/main" id="{27EC6666-9A07-4B69-EEE3-E09E57EC4943}"/>
                </a:ext>
              </a:extLst>
            </p:cNvPr>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a:extLst>
              <a:ext uri="{FF2B5EF4-FFF2-40B4-BE49-F238E27FC236}">
                <a16:creationId xmlns:a16="http://schemas.microsoft.com/office/drawing/2014/main" id="{59B12B4D-5A2A-EE73-FF75-0F7CB5F6E447}"/>
              </a:ext>
            </a:extLst>
          </p:cNvPr>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a:extLst>
              <a:ext uri="{FF2B5EF4-FFF2-40B4-BE49-F238E27FC236}">
                <a16:creationId xmlns:a16="http://schemas.microsoft.com/office/drawing/2014/main" id="{6EF9CEAF-6F07-3840-B7F6-0612E618B145}"/>
              </a:ext>
            </a:extLst>
          </p:cNvPr>
          <p:cNvGrpSpPr/>
          <p:nvPr/>
        </p:nvGrpSpPr>
        <p:grpSpPr>
          <a:xfrm>
            <a:off x="17441632" y="9310360"/>
            <a:ext cx="703120" cy="734786"/>
            <a:chOff x="0" y="0"/>
            <a:chExt cx="937494" cy="979714"/>
          </a:xfrm>
        </p:grpSpPr>
        <p:sp>
          <p:nvSpPr>
            <p:cNvPr id="8" name="Freeform 8">
              <a:extLst>
                <a:ext uri="{FF2B5EF4-FFF2-40B4-BE49-F238E27FC236}">
                  <a16:creationId xmlns:a16="http://schemas.microsoft.com/office/drawing/2014/main" id="{C4D6953C-4136-B0C7-E2F6-30884FD5558E}"/>
                </a:ext>
              </a:extLst>
            </p:cNvPr>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a:extLst>
                <a:ext uri="{FF2B5EF4-FFF2-40B4-BE49-F238E27FC236}">
                  <a16:creationId xmlns:a16="http://schemas.microsoft.com/office/drawing/2014/main" id="{BCC9B52A-33AA-45AD-98BE-98607F193471}"/>
                </a:ext>
              </a:extLst>
            </p:cNvPr>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a:extLst>
              <a:ext uri="{FF2B5EF4-FFF2-40B4-BE49-F238E27FC236}">
                <a16:creationId xmlns:a16="http://schemas.microsoft.com/office/drawing/2014/main" id="{4AB84000-1AF8-CC39-D398-662AAFFB49BA}"/>
              </a:ext>
            </a:extLst>
          </p:cNvPr>
          <p:cNvGrpSpPr/>
          <p:nvPr/>
        </p:nvGrpSpPr>
        <p:grpSpPr>
          <a:xfrm>
            <a:off x="13032489" y="9420816"/>
            <a:ext cx="3756992" cy="585399"/>
            <a:chOff x="0" y="0"/>
            <a:chExt cx="5009322" cy="780532"/>
          </a:xfrm>
        </p:grpSpPr>
        <p:sp>
          <p:nvSpPr>
            <p:cNvPr id="11" name="Freeform 11">
              <a:extLst>
                <a:ext uri="{FF2B5EF4-FFF2-40B4-BE49-F238E27FC236}">
                  <a16:creationId xmlns:a16="http://schemas.microsoft.com/office/drawing/2014/main" id="{5772B551-1369-AF04-BCC2-C2145D4252B4}"/>
                </a:ext>
              </a:extLst>
            </p:cNvPr>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a:extLst>
                <a:ext uri="{FF2B5EF4-FFF2-40B4-BE49-F238E27FC236}">
                  <a16:creationId xmlns:a16="http://schemas.microsoft.com/office/drawing/2014/main" id="{9CF1D050-F474-397B-5EF5-2AD26FAF04FB}"/>
                </a:ext>
              </a:extLst>
            </p:cNvPr>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a:extLst>
              <a:ext uri="{FF2B5EF4-FFF2-40B4-BE49-F238E27FC236}">
                <a16:creationId xmlns:a16="http://schemas.microsoft.com/office/drawing/2014/main" id="{4C6FDF91-CDEB-3681-D435-A340618FB53B}"/>
              </a:ext>
            </a:extLst>
          </p:cNvPr>
          <p:cNvGrpSpPr/>
          <p:nvPr/>
        </p:nvGrpSpPr>
        <p:grpSpPr>
          <a:xfrm>
            <a:off x="17480560" y="9359704"/>
            <a:ext cx="616228" cy="609250"/>
            <a:chOff x="0" y="0"/>
            <a:chExt cx="821638" cy="812334"/>
          </a:xfrm>
        </p:grpSpPr>
        <p:sp>
          <p:nvSpPr>
            <p:cNvPr id="14" name="Freeform 14">
              <a:extLst>
                <a:ext uri="{FF2B5EF4-FFF2-40B4-BE49-F238E27FC236}">
                  <a16:creationId xmlns:a16="http://schemas.microsoft.com/office/drawing/2014/main" id="{8F6A0E12-A321-DE01-5BC6-D19A96DE5269}"/>
                </a:ext>
              </a:extLst>
            </p:cNvPr>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a:extLst>
                <a:ext uri="{FF2B5EF4-FFF2-40B4-BE49-F238E27FC236}">
                  <a16:creationId xmlns:a16="http://schemas.microsoft.com/office/drawing/2014/main" id="{804BB009-EF08-EB60-9D37-977FA7F648E8}"/>
                </a:ext>
              </a:extLst>
            </p:cNvPr>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a:extLst>
              <a:ext uri="{FF2B5EF4-FFF2-40B4-BE49-F238E27FC236}">
                <a16:creationId xmlns:a16="http://schemas.microsoft.com/office/drawing/2014/main" id="{2680A291-2156-83D4-A510-72D50FC0430C}"/>
              </a:ext>
            </a:extLst>
          </p:cNvPr>
          <p:cNvGrpSpPr/>
          <p:nvPr/>
        </p:nvGrpSpPr>
        <p:grpSpPr>
          <a:xfrm>
            <a:off x="630658" y="9568896"/>
            <a:ext cx="1172818" cy="585399"/>
            <a:chOff x="0" y="0"/>
            <a:chExt cx="1563758" cy="780532"/>
          </a:xfrm>
        </p:grpSpPr>
        <p:sp>
          <p:nvSpPr>
            <p:cNvPr id="17" name="Freeform 17">
              <a:extLst>
                <a:ext uri="{FF2B5EF4-FFF2-40B4-BE49-F238E27FC236}">
                  <a16:creationId xmlns:a16="http://schemas.microsoft.com/office/drawing/2014/main" id="{C6050D8E-0116-152B-5AD7-3ACBCECD3702}"/>
                </a:ext>
              </a:extLst>
            </p:cNvPr>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a:extLst>
                <a:ext uri="{FF2B5EF4-FFF2-40B4-BE49-F238E27FC236}">
                  <a16:creationId xmlns:a16="http://schemas.microsoft.com/office/drawing/2014/main" id="{D0DCC81C-F552-7C7E-DD5D-C0F5E0B0F134}"/>
                </a:ext>
              </a:extLst>
            </p:cNvPr>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a:extLst>
              <a:ext uri="{FF2B5EF4-FFF2-40B4-BE49-F238E27FC236}">
                <a16:creationId xmlns:a16="http://schemas.microsoft.com/office/drawing/2014/main" id="{F4660384-1E36-12D8-58BF-491167DD77B7}"/>
              </a:ext>
            </a:extLst>
          </p:cNvPr>
          <p:cNvGrpSpPr/>
          <p:nvPr/>
        </p:nvGrpSpPr>
        <p:grpSpPr>
          <a:xfrm>
            <a:off x="503580" y="9568896"/>
            <a:ext cx="457200" cy="457199"/>
            <a:chOff x="0" y="0"/>
            <a:chExt cx="609600" cy="609598"/>
          </a:xfrm>
        </p:grpSpPr>
        <p:sp>
          <p:nvSpPr>
            <p:cNvPr id="20" name="Freeform 20">
              <a:extLst>
                <a:ext uri="{FF2B5EF4-FFF2-40B4-BE49-F238E27FC236}">
                  <a16:creationId xmlns:a16="http://schemas.microsoft.com/office/drawing/2014/main" id="{CC12CAA9-F895-48CE-BB8A-F5BC06647779}"/>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a:extLst>
                <a:ext uri="{FF2B5EF4-FFF2-40B4-BE49-F238E27FC236}">
                  <a16:creationId xmlns:a16="http://schemas.microsoft.com/office/drawing/2014/main" id="{2447BA6B-DA99-EA26-D1CF-4278E08DDF9A}"/>
                </a:ext>
              </a:extLst>
            </p:cNvPr>
            <p:cNvGrpSpPr/>
            <p:nvPr/>
          </p:nvGrpSpPr>
          <p:grpSpPr>
            <a:xfrm>
              <a:off x="0" y="0"/>
              <a:ext cx="609600" cy="609598"/>
              <a:chOff x="0" y="0"/>
              <a:chExt cx="609600" cy="609598"/>
            </a:xfrm>
          </p:grpSpPr>
          <p:sp>
            <p:nvSpPr>
              <p:cNvPr id="22" name="Freeform 22">
                <a:extLst>
                  <a:ext uri="{FF2B5EF4-FFF2-40B4-BE49-F238E27FC236}">
                    <a16:creationId xmlns:a16="http://schemas.microsoft.com/office/drawing/2014/main" id="{8EBFCB16-D18E-CF70-6B07-A3049B2F15D4}"/>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a:extLst>
                  <a:ext uri="{FF2B5EF4-FFF2-40B4-BE49-F238E27FC236}">
                    <a16:creationId xmlns:a16="http://schemas.microsoft.com/office/drawing/2014/main" id="{D56C9CCD-E69B-C516-4291-C151B82C2537}"/>
                  </a:ext>
                </a:extLst>
              </p:cNvPr>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a:extLst>
              <a:ext uri="{FF2B5EF4-FFF2-40B4-BE49-F238E27FC236}">
                <a16:creationId xmlns:a16="http://schemas.microsoft.com/office/drawing/2014/main" id="{BDBD9B25-B084-8C25-00EF-BDB94730F73A}"/>
              </a:ext>
            </a:extLst>
          </p:cNvPr>
          <p:cNvGrpSpPr/>
          <p:nvPr/>
        </p:nvGrpSpPr>
        <p:grpSpPr>
          <a:xfrm>
            <a:off x="1989480" y="9568896"/>
            <a:ext cx="457200" cy="457199"/>
            <a:chOff x="0" y="0"/>
            <a:chExt cx="609600" cy="609598"/>
          </a:xfrm>
        </p:grpSpPr>
        <p:sp>
          <p:nvSpPr>
            <p:cNvPr id="25" name="Freeform 25">
              <a:extLst>
                <a:ext uri="{FF2B5EF4-FFF2-40B4-BE49-F238E27FC236}">
                  <a16:creationId xmlns:a16="http://schemas.microsoft.com/office/drawing/2014/main" id="{5DBBC27A-0177-8209-848B-87D9C74A5B92}"/>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a:extLst>
                <a:ext uri="{FF2B5EF4-FFF2-40B4-BE49-F238E27FC236}">
                  <a16:creationId xmlns:a16="http://schemas.microsoft.com/office/drawing/2014/main" id="{6F761EAB-833B-64BC-E3FA-038CAA459699}"/>
                </a:ext>
              </a:extLst>
            </p:cNvPr>
            <p:cNvGrpSpPr/>
            <p:nvPr/>
          </p:nvGrpSpPr>
          <p:grpSpPr>
            <a:xfrm>
              <a:off x="0" y="0"/>
              <a:ext cx="609600" cy="609598"/>
              <a:chOff x="0" y="0"/>
              <a:chExt cx="609600" cy="609598"/>
            </a:xfrm>
          </p:grpSpPr>
          <p:sp>
            <p:nvSpPr>
              <p:cNvPr id="27" name="Freeform 27">
                <a:extLst>
                  <a:ext uri="{FF2B5EF4-FFF2-40B4-BE49-F238E27FC236}">
                    <a16:creationId xmlns:a16="http://schemas.microsoft.com/office/drawing/2014/main" id="{DF49D1FD-78F8-38FD-276E-67BCD91B40F1}"/>
                  </a:ext>
                </a:extLst>
              </p:cNvPr>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a:extLst>
                  <a:ext uri="{FF2B5EF4-FFF2-40B4-BE49-F238E27FC236}">
                    <a16:creationId xmlns:a16="http://schemas.microsoft.com/office/drawing/2014/main" id="{16B302A9-0E45-197E-A3F3-F459657833FD}"/>
                  </a:ext>
                </a:extLst>
              </p:cNvPr>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a:extLst>
              <a:ext uri="{FF2B5EF4-FFF2-40B4-BE49-F238E27FC236}">
                <a16:creationId xmlns:a16="http://schemas.microsoft.com/office/drawing/2014/main" id="{3F1304F3-D6A2-B0E2-99E3-66E2F1BE0B52}"/>
              </a:ext>
            </a:extLst>
          </p:cNvPr>
          <p:cNvGrpSpPr/>
          <p:nvPr/>
        </p:nvGrpSpPr>
        <p:grpSpPr>
          <a:xfrm>
            <a:off x="816606" y="9568896"/>
            <a:ext cx="665721" cy="457200"/>
            <a:chOff x="0" y="0"/>
            <a:chExt cx="887628" cy="609600"/>
          </a:xfrm>
        </p:grpSpPr>
        <p:sp>
          <p:nvSpPr>
            <p:cNvPr id="30" name="Freeform 30">
              <a:extLst>
                <a:ext uri="{FF2B5EF4-FFF2-40B4-BE49-F238E27FC236}">
                  <a16:creationId xmlns:a16="http://schemas.microsoft.com/office/drawing/2014/main" id="{16CE28BE-CBCE-6CAB-97D4-BA707D1FE67E}"/>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a:extLst>
                <a:ext uri="{FF2B5EF4-FFF2-40B4-BE49-F238E27FC236}">
                  <a16:creationId xmlns:a16="http://schemas.microsoft.com/office/drawing/2014/main" id="{78434F54-A779-E991-BA67-C085B734D882}"/>
                </a:ext>
              </a:extLst>
            </p:cNvPr>
            <p:cNvGrpSpPr/>
            <p:nvPr/>
          </p:nvGrpSpPr>
          <p:grpSpPr>
            <a:xfrm>
              <a:off x="0" y="0"/>
              <a:ext cx="887628" cy="609600"/>
              <a:chOff x="0" y="0"/>
              <a:chExt cx="887628" cy="609600"/>
            </a:xfrm>
          </p:grpSpPr>
          <p:sp>
            <p:nvSpPr>
              <p:cNvPr id="32" name="Freeform 32">
                <a:extLst>
                  <a:ext uri="{FF2B5EF4-FFF2-40B4-BE49-F238E27FC236}">
                    <a16:creationId xmlns:a16="http://schemas.microsoft.com/office/drawing/2014/main" id="{783AAEB7-7EDE-3C31-D3EE-A6248025E453}"/>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a:extLst>
                  <a:ext uri="{FF2B5EF4-FFF2-40B4-BE49-F238E27FC236}">
                    <a16:creationId xmlns:a16="http://schemas.microsoft.com/office/drawing/2014/main" id="{FF4AB4B2-717A-F776-A9D8-0B1BB182BDA7}"/>
                  </a:ext>
                </a:extLst>
              </p:cNvPr>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a:extLst>
              <a:ext uri="{FF2B5EF4-FFF2-40B4-BE49-F238E27FC236}">
                <a16:creationId xmlns:a16="http://schemas.microsoft.com/office/drawing/2014/main" id="{9D5F97D5-190E-B1FD-FF80-EC4AC6176C5B}"/>
              </a:ext>
            </a:extLst>
          </p:cNvPr>
          <p:cNvGrpSpPr/>
          <p:nvPr/>
        </p:nvGrpSpPr>
        <p:grpSpPr>
          <a:xfrm>
            <a:off x="1460842" y="9568896"/>
            <a:ext cx="665721" cy="457200"/>
            <a:chOff x="0" y="0"/>
            <a:chExt cx="887628" cy="609600"/>
          </a:xfrm>
        </p:grpSpPr>
        <p:sp>
          <p:nvSpPr>
            <p:cNvPr id="35" name="Freeform 35">
              <a:extLst>
                <a:ext uri="{FF2B5EF4-FFF2-40B4-BE49-F238E27FC236}">
                  <a16:creationId xmlns:a16="http://schemas.microsoft.com/office/drawing/2014/main" id="{03876BE9-19BB-E9E5-394A-C71F733FA8EE}"/>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a:extLst>
                <a:ext uri="{FF2B5EF4-FFF2-40B4-BE49-F238E27FC236}">
                  <a16:creationId xmlns:a16="http://schemas.microsoft.com/office/drawing/2014/main" id="{9A78C12D-A166-C6FA-0DD9-9FB2A3CC97CF}"/>
                </a:ext>
              </a:extLst>
            </p:cNvPr>
            <p:cNvGrpSpPr/>
            <p:nvPr/>
          </p:nvGrpSpPr>
          <p:grpSpPr>
            <a:xfrm>
              <a:off x="0" y="0"/>
              <a:ext cx="887628" cy="609600"/>
              <a:chOff x="0" y="0"/>
              <a:chExt cx="887628" cy="609600"/>
            </a:xfrm>
          </p:grpSpPr>
          <p:sp>
            <p:nvSpPr>
              <p:cNvPr id="37" name="Freeform 37">
                <a:extLst>
                  <a:ext uri="{FF2B5EF4-FFF2-40B4-BE49-F238E27FC236}">
                    <a16:creationId xmlns:a16="http://schemas.microsoft.com/office/drawing/2014/main" id="{004C2B98-08B1-BB8F-70CE-E67A7C9570A2}"/>
                  </a:ext>
                </a:extLst>
              </p:cNvPr>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a:extLst>
                  <a:ext uri="{FF2B5EF4-FFF2-40B4-BE49-F238E27FC236}">
                    <a16:creationId xmlns:a16="http://schemas.microsoft.com/office/drawing/2014/main" id="{3F7DC6C9-C2C5-FC07-7C1B-61D2C5AD49E6}"/>
                  </a:ext>
                </a:extLst>
              </p:cNvPr>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a:extLst>
              <a:ext uri="{FF2B5EF4-FFF2-40B4-BE49-F238E27FC236}">
                <a16:creationId xmlns:a16="http://schemas.microsoft.com/office/drawing/2014/main" id="{86A3C7DC-A8DF-6E7A-85DB-DF70D0C42DA5}"/>
              </a:ext>
            </a:extLst>
          </p:cNvPr>
          <p:cNvGrpSpPr/>
          <p:nvPr/>
        </p:nvGrpSpPr>
        <p:grpSpPr>
          <a:xfrm>
            <a:off x="503580" y="185738"/>
            <a:ext cx="15977391" cy="1094016"/>
            <a:chOff x="0" y="0"/>
            <a:chExt cx="21303188" cy="1458688"/>
          </a:xfrm>
        </p:grpSpPr>
        <p:sp>
          <p:nvSpPr>
            <p:cNvPr id="40" name="Freeform 40">
              <a:extLst>
                <a:ext uri="{FF2B5EF4-FFF2-40B4-BE49-F238E27FC236}">
                  <a16:creationId xmlns:a16="http://schemas.microsoft.com/office/drawing/2014/main" id="{E2E9CB5F-6531-B005-9671-379823A81668}"/>
                </a:ext>
              </a:extLst>
            </p:cNvPr>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a:extLst>
                <a:ext uri="{FF2B5EF4-FFF2-40B4-BE49-F238E27FC236}">
                  <a16:creationId xmlns:a16="http://schemas.microsoft.com/office/drawing/2014/main" id="{CFC56160-9410-93D6-8CB9-1F8F15481BB6}"/>
                </a:ext>
              </a:extLst>
            </p:cNvPr>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3AEB150C-3126-0439-13F3-881EF0D725CA}"/>
              </a:ext>
            </a:extLst>
          </p:cNvPr>
          <p:cNvSpPr txBox="1"/>
          <p:nvPr/>
        </p:nvSpPr>
        <p:spPr>
          <a:xfrm>
            <a:off x="475008" y="1516345"/>
            <a:ext cx="6106770" cy="368306"/>
          </a:xfrm>
          <a:prstGeom prst="rect">
            <a:avLst/>
          </a:prstGeom>
        </p:spPr>
        <p:txBody>
          <a:bodyPr wrap="square" lIns="0" tIns="0" rIns="0" bIns="0" rtlCol="0" anchor="t">
            <a:spAutoFit/>
          </a:bodyPr>
          <a:lstStyle/>
          <a:p>
            <a:pPr>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SRMR</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6" name="TextBox 41">
            <a:extLst>
              <a:ext uri="{FF2B5EF4-FFF2-40B4-BE49-F238E27FC236}">
                <a16:creationId xmlns:a16="http://schemas.microsoft.com/office/drawing/2014/main" id="{EB18718B-C547-BAD4-58AF-25F6DA595F0C}"/>
              </a:ext>
            </a:extLst>
          </p:cNvPr>
          <p:cNvSpPr txBox="1"/>
          <p:nvPr/>
        </p:nvSpPr>
        <p:spPr>
          <a:xfrm>
            <a:off x="10360344" y="1542020"/>
            <a:ext cx="6106770" cy="368306"/>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AVE mean</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49" name="TextBox 48">
            <a:extLst>
              <a:ext uri="{FF2B5EF4-FFF2-40B4-BE49-F238E27FC236}">
                <a16:creationId xmlns:a16="http://schemas.microsoft.com/office/drawing/2014/main" id="{145FFEA6-BF6B-72D2-0358-90153C5ABEC0}"/>
              </a:ext>
            </a:extLst>
          </p:cNvPr>
          <p:cNvSpPr txBox="1"/>
          <p:nvPr/>
        </p:nvSpPr>
        <p:spPr>
          <a:xfrm>
            <a:off x="288463" y="5350358"/>
            <a:ext cx="7341948" cy="2862322"/>
          </a:xfrm>
          <a:prstGeom prst="rect">
            <a:avLst/>
          </a:prstGeom>
          <a:noFill/>
        </p:spPr>
        <p:txBody>
          <a:bodyPr wrap="square">
            <a:spAutoFit/>
          </a:bodyPr>
          <a:lstStyle/>
          <a:p>
            <a:r>
              <a:rPr lang="en-ID" sz="2000" dirty="0" err="1"/>
              <a:t>Berdasarkan</a:t>
            </a:r>
            <a:r>
              <a:rPr lang="en-ID" sz="2000" dirty="0"/>
              <a:t> </a:t>
            </a:r>
            <a:r>
              <a:rPr lang="en-ID" sz="2000" dirty="0" err="1"/>
              <a:t>hasil</a:t>
            </a:r>
            <a:r>
              <a:rPr lang="en-ID" sz="2000" dirty="0"/>
              <a:t> </a:t>
            </a:r>
            <a:r>
              <a:rPr lang="en-ID" sz="2000" dirty="0" err="1"/>
              <a:t>pengujian</a:t>
            </a:r>
            <a:r>
              <a:rPr lang="en-ID" sz="2000" dirty="0"/>
              <a:t> </a:t>
            </a:r>
            <a:r>
              <a:rPr lang="en-ID" sz="2000" i="1" dirty="0"/>
              <a:t>model fit</a:t>
            </a:r>
            <a:r>
              <a:rPr lang="en-ID" sz="2000" dirty="0"/>
              <a:t>, </a:t>
            </a:r>
            <a:r>
              <a:rPr lang="en-ID" sz="2000" dirty="0" err="1"/>
              <a:t>nilai</a:t>
            </a:r>
            <a:r>
              <a:rPr lang="en-ID" sz="2000" dirty="0"/>
              <a:t> SRMR yang </a:t>
            </a:r>
            <a:r>
              <a:rPr lang="en-ID" sz="2000" dirty="0" err="1"/>
              <a:t>diperoleh</a:t>
            </a:r>
            <a:r>
              <a:rPr lang="en-ID" sz="2000" dirty="0"/>
              <a:t> </a:t>
            </a:r>
            <a:r>
              <a:rPr lang="en-ID" sz="2000" dirty="0" err="1"/>
              <a:t>adalah</a:t>
            </a:r>
            <a:r>
              <a:rPr lang="en-ID" sz="2000" dirty="0"/>
              <a:t> </a:t>
            </a:r>
            <a:r>
              <a:rPr lang="en-ID" sz="2000" dirty="0" err="1"/>
              <a:t>sebesar</a:t>
            </a:r>
            <a:r>
              <a:rPr lang="en-ID" sz="2000" dirty="0"/>
              <a:t> </a:t>
            </a:r>
            <a:r>
              <a:rPr lang="en-ID" sz="2000" b="1" dirty="0"/>
              <a:t>0,034</a:t>
            </a:r>
            <a:r>
              <a:rPr lang="en-ID" sz="2000" dirty="0"/>
              <a:t>. </a:t>
            </a:r>
            <a:r>
              <a:rPr lang="en-ID" sz="2000" dirty="0" err="1"/>
              <a:t>Mengacu</a:t>
            </a:r>
            <a:r>
              <a:rPr lang="en-ID" sz="2000" dirty="0"/>
              <a:t> pada </a:t>
            </a:r>
            <a:r>
              <a:rPr lang="en-ID" sz="2000" dirty="0" err="1"/>
              <a:t>kriteria</a:t>
            </a:r>
            <a:r>
              <a:rPr lang="en-ID" sz="2000" dirty="0"/>
              <a:t> yang </a:t>
            </a:r>
            <a:r>
              <a:rPr lang="en-ID" sz="2000" dirty="0" err="1"/>
              <a:t>ditetapkan</a:t>
            </a:r>
            <a:r>
              <a:rPr lang="en-ID" sz="2000" dirty="0"/>
              <a:t> oleh Henseler et al. (2016), </a:t>
            </a:r>
            <a:r>
              <a:rPr lang="en-ID" sz="2000" dirty="0" err="1"/>
              <a:t>nilai</a:t>
            </a:r>
            <a:r>
              <a:rPr lang="en-ID" sz="2000" dirty="0"/>
              <a:t> SRMR yang </a:t>
            </a:r>
            <a:r>
              <a:rPr lang="en-ID" sz="2000" dirty="0" err="1"/>
              <a:t>lebih</a:t>
            </a:r>
            <a:r>
              <a:rPr lang="en-ID" sz="2000" dirty="0"/>
              <a:t> </a:t>
            </a:r>
            <a:r>
              <a:rPr lang="en-ID" sz="2000" dirty="0" err="1"/>
              <a:t>kecil</a:t>
            </a:r>
            <a:r>
              <a:rPr lang="en-ID" sz="2000" dirty="0"/>
              <a:t> </a:t>
            </a:r>
            <a:r>
              <a:rPr lang="en-ID" sz="2000" dirty="0" err="1"/>
              <a:t>dari</a:t>
            </a:r>
            <a:r>
              <a:rPr lang="en-ID" sz="2000" dirty="0"/>
              <a:t> 0,08 </a:t>
            </a:r>
            <a:r>
              <a:rPr lang="en-ID" sz="2000" dirty="0" err="1"/>
              <a:t>menunjukkan</a:t>
            </a:r>
            <a:r>
              <a:rPr lang="en-ID" sz="2000" dirty="0"/>
              <a:t> </a:t>
            </a:r>
            <a:r>
              <a:rPr lang="en-ID" sz="2000" dirty="0" err="1"/>
              <a:t>tingkat</a:t>
            </a:r>
            <a:r>
              <a:rPr lang="en-ID" sz="2000" dirty="0"/>
              <a:t> </a:t>
            </a:r>
            <a:r>
              <a:rPr lang="en-ID" sz="2000" dirty="0" err="1"/>
              <a:t>kecocokan</a:t>
            </a:r>
            <a:r>
              <a:rPr lang="en-ID" sz="2000" dirty="0"/>
              <a:t> model yang </a:t>
            </a:r>
            <a:r>
              <a:rPr lang="en-ID" sz="2000" dirty="0" err="1"/>
              <a:t>baik</a:t>
            </a:r>
            <a:r>
              <a:rPr lang="en-ID" sz="2000" dirty="0"/>
              <a:t> (</a:t>
            </a:r>
            <a:r>
              <a:rPr lang="en-ID" sz="2000" i="1" dirty="0"/>
              <a:t>good fit</a:t>
            </a:r>
            <a:r>
              <a:rPr lang="en-ID" sz="2000" dirty="0"/>
              <a:t>), </a:t>
            </a:r>
            <a:r>
              <a:rPr lang="en-ID" sz="2000" dirty="0" err="1"/>
              <a:t>sementara</a:t>
            </a:r>
            <a:r>
              <a:rPr lang="en-ID" sz="2000" dirty="0"/>
              <a:t> </a:t>
            </a:r>
            <a:r>
              <a:rPr lang="en-ID" sz="2000" dirty="0" err="1"/>
              <a:t>nilai</a:t>
            </a:r>
            <a:r>
              <a:rPr lang="en-ID" sz="2000" dirty="0"/>
              <a:t> di </a:t>
            </a:r>
            <a:r>
              <a:rPr lang="en-ID" sz="2000" dirty="0" err="1"/>
              <a:t>bawah</a:t>
            </a:r>
            <a:r>
              <a:rPr lang="en-ID" sz="2000" dirty="0"/>
              <a:t> 0,05 </a:t>
            </a:r>
            <a:r>
              <a:rPr lang="en-ID" sz="2000" dirty="0" err="1"/>
              <a:t>mengindikasikan</a:t>
            </a:r>
            <a:r>
              <a:rPr lang="en-ID" sz="2000" dirty="0"/>
              <a:t> </a:t>
            </a:r>
            <a:r>
              <a:rPr lang="en-ID" sz="2000" dirty="0" err="1"/>
              <a:t>tingkat</a:t>
            </a:r>
            <a:r>
              <a:rPr lang="en-ID" sz="2000" dirty="0"/>
              <a:t> </a:t>
            </a:r>
            <a:r>
              <a:rPr lang="en-ID" sz="2000" dirty="0" err="1"/>
              <a:t>kecocokan</a:t>
            </a:r>
            <a:r>
              <a:rPr lang="en-ID" sz="2000" dirty="0"/>
              <a:t> yang sangat </a:t>
            </a:r>
            <a:r>
              <a:rPr lang="en-ID" sz="2000" dirty="0" err="1"/>
              <a:t>baik</a:t>
            </a:r>
            <a:r>
              <a:rPr lang="en-ID" sz="2000" dirty="0"/>
              <a:t> (</a:t>
            </a:r>
            <a:r>
              <a:rPr lang="en-ID" sz="2000" i="1" dirty="0"/>
              <a:t>excellent fit</a:t>
            </a:r>
            <a:r>
              <a:rPr lang="en-ID" sz="2000" dirty="0"/>
              <a:t>). </a:t>
            </a:r>
            <a:r>
              <a:rPr lang="en-ID" sz="2000" dirty="0" err="1"/>
              <a:t>Dengan</a:t>
            </a:r>
            <a:r>
              <a:rPr lang="en-ID" sz="2000" dirty="0"/>
              <a:t> </a:t>
            </a:r>
            <a:r>
              <a:rPr lang="en-ID" sz="2000" dirty="0" err="1"/>
              <a:t>demikian</a:t>
            </a:r>
            <a:r>
              <a:rPr lang="en-ID" sz="2000" dirty="0"/>
              <a:t>, </a:t>
            </a:r>
            <a:r>
              <a:rPr lang="en-ID" sz="2000" dirty="0" err="1"/>
              <a:t>nilai</a:t>
            </a:r>
            <a:r>
              <a:rPr lang="en-ID" sz="2000" dirty="0"/>
              <a:t> 0,034 </a:t>
            </a:r>
            <a:r>
              <a:rPr lang="en-ID" sz="2000" dirty="0" err="1"/>
              <a:t>menunjukkan</a:t>
            </a:r>
            <a:r>
              <a:rPr lang="en-ID" sz="2000" dirty="0"/>
              <a:t> </a:t>
            </a:r>
            <a:r>
              <a:rPr lang="en-ID" sz="2000" dirty="0" err="1"/>
              <a:t>bahwa</a:t>
            </a:r>
            <a:r>
              <a:rPr lang="en-ID" sz="2000" dirty="0"/>
              <a:t> model </a:t>
            </a:r>
            <a:r>
              <a:rPr lang="en-ID" sz="2000" dirty="0" err="1"/>
              <a:t>penelitian</a:t>
            </a:r>
            <a:r>
              <a:rPr lang="en-ID" sz="2000" dirty="0"/>
              <a:t> </a:t>
            </a:r>
            <a:r>
              <a:rPr lang="en-ID" sz="2000" dirty="0" err="1"/>
              <a:t>ini</a:t>
            </a:r>
            <a:r>
              <a:rPr lang="en-ID" sz="2000" dirty="0"/>
              <a:t> </a:t>
            </a:r>
            <a:r>
              <a:rPr lang="en-ID" sz="2000" dirty="0" err="1"/>
              <a:t>memiliki</a:t>
            </a:r>
            <a:r>
              <a:rPr lang="en-ID" sz="2000" dirty="0"/>
              <a:t> </a:t>
            </a:r>
            <a:r>
              <a:rPr lang="en-ID" sz="2000" dirty="0" err="1"/>
              <a:t>tingkat</a:t>
            </a:r>
            <a:r>
              <a:rPr lang="en-ID" sz="2000" dirty="0"/>
              <a:t> </a:t>
            </a:r>
            <a:r>
              <a:rPr lang="en-ID" sz="2000" dirty="0" err="1"/>
              <a:t>kecocokan</a:t>
            </a:r>
            <a:r>
              <a:rPr lang="en-ID" sz="2000" dirty="0"/>
              <a:t> yang sangat </a:t>
            </a:r>
            <a:r>
              <a:rPr lang="en-ID" sz="2000" dirty="0" err="1"/>
              <a:t>baik</a:t>
            </a:r>
            <a:r>
              <a:rPr lang="en-ID" sz="2000" dirty="0"/>
              <a:t> (</a:t>
            </a:r>
            <a:r>
              <a:rPr lang="en-ID" sz="2000" i="1" dirty="0"/>
              <a:t>excellent fit</a:t>
            </a:r>
            <a:r>
              <a:rPr lang="en-ID" sz="2000" dirty="0"/>
              <a:t>) </a:t>
            </a:r>
            <a:r>
              <a:rPr lang="en-ID" sz="2000" dirty="0" err="1"/>
              <a:t>dalam</a:t>
            </a:r>
            <a:r>
              <a:rPr lang="en-ID" sz="2000" dirty="0"/>
              <a:t> </a:t>
            </a:r>
            <a:r>
              <a:rPr lang="en-ID" sz="2000" dirty="0" err="1"/>
              <a:t>merepresentasikan</a:t>
            </a:r>
            <a:r>
              <a:rPr lang="en-ID" sz="2000" dirty="0"/>
              <a:t> data </a:t>
            </a:r>
            <a:r>
              <a:rPr lang="en-ID" sz="2000" dirty="0" err="1"/>
              <a:t>empiris</a:t>
            </a:r>
            <a:r>
              <a:rPr lang="en-ID" sz="2000" dirty="0"/>
              <a:t> </a:t>
            </a:r>
            <a:r>
              <a:rPr lang="en-ID" sz="2000" dirty="0" err="1"/>
              <a:t>melalui</a:t>
            </a:r>
            <a:r>
              <a:rPr lang="en-ID" sz="2000" dirty="0"/>
              <a:t> </a:t>
            </a:r>
            <a:r>
              <a:rPr lang="en-ID" sz="2000" dirty="0" err="1"/>
              <a:t>selisih</a:t>
            </a:r>
            <a:r>
              <a:rPr lang="en-ID" sz="2000" dirty="0"/>
              <a:t> </a:t>
            </a:r>
            <a:r>
              <a:rPr lang="en-ID" sz="2000" dirty="0" err="1"/>
              <a:t>matriks</a:t>
            </a:r>
            <a:r>
              <a:rPr lang="en-ID" sz="2000" dirty="0"/>
              <a:t> </a:t>
            </a:r>
            <a:r>
              <a:rPr lang="en-ID" sz="2000" dirty="0" err="1"/>
              <a:t>kovarians</a:t>
            </a:r>
            <a:r>
              <a:rPr lang="en-ID" sz="2000" dirty="0"/>
              <a:t> yang sangat minimal.</a:t>
            </a:r>
          </a:p>
        </p:txBody>
      </p:sp>
      <p:sp>
        <p:nvSpPr>
          <p:cNvPr id="51" name="TextBox 50">
            <a:extLst>
              <a:ext uri="{FF2B5EF4-FFF2-40B4-BE49-F238E27FC236}">
                <a16:creationId xmlns:a16="http://schemas.microsoft.com/office/drawing/2014/main" id="{979E622B-6A8A-56E1-E55E-6D131E792788}"/>
              </a:ext>
            </a:extLst>
          </p:cNvPr>
          <p:cNvSpPr txBox="1"/>
          <p:nvPr/>
        </p:nvSpPr>
        <p:spPr>
          <a:xfrm>
            <a:off x="10323901" y="4357090"/>
            <a:ext cx="6616358" cy="2862322"/>
          </a:xfrm>
          <a:prstGeom prst="rect">
            <a:avLst/>
          </a:prstGeom>
          <a:noFill/>
        </p:spPr>
        <p:txBody>
          <a:bodyPr wrap="square">
            <a:spAutoFit/>
          </a:bodyPr>
          <a:lstStyle/>
          <a:p>
            <a:r>
              <a:rPr lang="en-ID" dirty="0"/>
              <a:t>Hasil </a:t>
            </a:r>
            <a:r>
              <a:rPr lang="en-ID" dirty="0" err="1"/>
              <a:t>pengujian</a:t>
            </a:r>
            <a:r>
              <a:rPr lang="en-ID" dirty="0"/>
              <a:t> </a:t>
            </a:r>
            <a:r>
              <a:rPr lang="en-ID" dirty="0" err="1"/>
              <a:t>validitas</a:t>
            </a:r>
            <a:r>
              <a:rPr lang="en-ID" dirty="0"/>
              <a:t> </a:t>
            </a:r>
            <a:r>
              <a:rPr lang="en-ID" dirty="0" err="1"/>
              <a:t>konvergen</a:t>
            </a:r>
            <a:r>
              <a:rPr lang="en-ID" dirty="0"/>
              <a:t> </a:t>
            </a:r>
            <a:r>
              <a:rPr lang="en-ID" dirty="0" err="1"/>
              <a:t>menunjukkan</a:t>
            </a:r>
            <a:r>
              <a:rPr lang="en-ID" dirty="0"/>
              <a:t> </a:t>
            </a:r>
            <a:r>
              <a:rPr lang="en-ID" dirty="0" err="1"/>
              <a:t>bahwa</a:t>
            </a:r>
            <a:r>
              <a:rPr lang="en-ID" dirty="0"/>
              <a:t> </a:t>
            </a:r>
            <a:r>
              <a:rPr lang="en-ID" dirty="0" err="1"/>
              <a:t>seluruh</a:t>
            </a:r>
            <a:r>
              <a:rPr lang="en-ID" dirty="0"/>
              <a:t> </a:t>
            </a:r>
            <a:r>
              <a:rPr lang="en-ID" dirty="0" err="1"/>
              <a:t>konstruk</a:t>
            </a:r>
            <a:r>
              <a:rPr lang="en-ID" dirty="0"/>
              <a:t> </a:t>
            </a:r>
            <a:r>
              <a:rPr lang="en-ID" dirty="0" err="1"/>
              <a:t>penelitian</a:t>
            </a:r>
            <a:r>
              <a:rPr lang="en-ID" dirty="0"/>
              <a:t> </a:t>
            </a:r>
            <a:r>
              <a:rPr lang="en-ID" dirty="0" err="1"/>
              <a:t>memiliki</a:t>
            </a:r>
            <a:r>
              <a:rPr lang="en-ID" dirty="0"/>
              <a:t> </a:t>
            </a:r>
            <a:r>
              <a:rPr lang="en-ID" dirty="0" err="1"/>
              <a:t>nilai</a:t>
            </a:r>
            <a:r>
              <a:rPr lang="en-ID" dirty="0"/>
              <a:t> </a:t>
            </a:r>
            <a:r>
              <a:rPr lang="en-ID" i="1" dirty="0"/>
              <a:t>Average Variance Extracted</a:t>
            </a:r>
            <a:r>
              <a:rPr lang="en-ID" dirty="0"/>
              <a:t> (AVE) di </a:t>
            </a:r>
            <a:r>
              <a:rPr lang="en-ID" dirty="0" err="1"/>
              <a:t>atas</a:t>
            </a:r>
            <a:r>
              <a:rPr lang="en-ID" dirty="0"/>
              <a:t> 0,50, </a:t>
            </a:r>
            <a:r>
              <a:rPr lang="en-ID" dirty="0" err="1"/>
              <a:t>dengan</a:t>
            </a:r>
            <a:r>
              <a:rPr lang="en-ID" dirty="0"/>
              <a:t> </a:t>
            </a:r>
            <a:r>
              <a:rPr lang="en-ID" dirty="0" err="1"/>
              <a:t>rentang</a:t>
            </a:r>
            <a:r>
              <a:rPr lang="en-ID" dirty="0"/>
              <a:t> </a:t>
            </a:r>
            <a:r>
              <a:rPr lang="en-ID" dirty="0" err="1"/>
              <a:t>nilai</a:t>
            </a:r>
            <a:r>
              <a:rPr lang="en-ID" dirty="0"/>
              <a:t> </a:t>
            </a:r>
            <a:r>
              <a:rPr lang="en-ID" dirty="0" err="1"/>
              <a:t>antara</a:t>
            </a:r>
            <a:r>
              <a:rPr lang="en-ID" dirty="0"/>
              <a:t> </a:t>
            </a:r>
            <a:r>
              <a:rPr lang="en-ID" b="1" dirty="0"/>
              <a:t>0,7 </a:t>
            </a:r>
            <a:r>
              <a:rPr lang="en-ID" b="1" dirty="0" err="1"/>
              <a:t>hingga</a:t>
            </a:r>
            <a:r>
              <a:rPr lang="en-ID" b="1" dirty="0"/>
              <a:t> 0,768</a:t>
            </a:r>
            <a:r>
              <a:rPr lang="en-ID" dirty="0"/>
              <a:t>. </a:t>
            </a:r>
            <a:r>
              <a:rPr lang="en-ID" dirty="0" err="1"/>
              <a:t>Merujuk</a:t>
            </a:r>
            <a:r>
              <a:rPr lang="en-ID" dirty="0"/>
              <a:t> pada </a:t>
            </a:r>
            <a:r>
              <a:rPr lang="en-ID" dirty="0" err="1"/>
              <a:t>kriteria</a:t>
            </a:r>
            <a:r>
              <a:rPr lang="en-ID" dirty="0"/>
              <a:t> yang </a:t>
            </a:r>
            <a:r>
              <a:rPr lang="en-ID" dirty="0" err="1"/>
              <a:t>ditetapkan</a:t>
            </a:r>
            <a:r>
              <a:rPr lang="en-ID" dirty="0"/>
              <a:t> oleh Sabol et al. (2023), </a:t>
            </a:r>
            <a:r>
              <a:rPr lang="en-ID" dirty="0" err="1"/>
              <a:t>nilai</a:t>
            </a:r>
            <a:r>
              <a:rPr lang="en-ID" dirty="0"/>
              <a:t> AVE yang </a:t>
            </a:r>
            <a:r>
              <a:rPr lang="en-ID" dirty="0" err="1"/>
              <a:t>sama</a:t>
            </a:r>
            <a:r>
              <a:rPr lang="en-ID" dirty="0"/>
              <a:t> </a:t>
            </a:r>
            <a:r>
              <a:rPr lang="en-ID" dirty="0" err="1"/>
              <a:t>dengan</a:t>
            </a:r>
            <a:r>
              <a:rPr lang="en-ID" dirty="0"/>
              <a:t> </a:t>
            </a:r>
            <a:r>
              <a:rPr lang="en-ID" dirty="0" err="1"/>
              <a:t>atau</a:t>
            </a:r>
            <a:r>
              <a:rPr lang="en-ID" dirty="0"/>
              <a:t> </a:t>
            </a:r>
            <a:r>
              <a:rPr lang="en-ID" dirty="0" err="1"/>
              <a:t>lebih</a:t>
            </a:r>
            <a:r>
              <a:rPr lang="en-ID" dirty="0"/>
              <a:t> </a:t>
            </a:r>
            <a:r>
              <a:rPr lang="en-ID" dirty="0" err="1"/>
              <a:t>besar</a:t>
            </a:r>
            <a:r>
              <a:rPr lang="en-ID" dirty="0"/>
              <a:t> </a:t>
            </a:r>
            <a:r>
              <a:rPr lang="en-ID" dirty="0" err="1"/>
              <a:t>dari</a:t>
            </a:r>
            <a:r>
              <a:rPr lang="en-ID" dirty="0"/>
              <a:t> 0,50 </a:t>
            </a:r>
            <a:r>
              <a:rPr lang="en-ID" dirty="0" err="1"/>
              <a:t>menunjukkan</a:t>
            </a:r>
            <a:r>
              <a:rPr lang="en-ID" dirty="0"/>
              <a:t> </a:t>
            </a:r>
            <a:r>
              <a:rPr lang="en-ID" dirty="0" err="1"/>
              <a:t>bahwa</a:t>
            </a:r>
            <a:r>
              <a:rPr lang="en-ID" dirty="0"/>
              <a:t> </a:t>
            </a:r>
            <a:r>
              <a:rPr lang="en-ID" dirty="0" err="1"/>
              <a:t>suatu</a:t>
            </a:r>
            <a:r>
              <a:rPr lang="en-ID" dirty="0"/>
              <a:t> </a:t>
            </a:r>
            <a:r>
              <a:rPr lang="en-ID" dirty="0" err="1"/>
              <a:t>konstruk</a:t>
            </a:r>
            <a:r>
              <a:rPr lang="en-ID" dirty="0"/>
              <a:t> </a:t>
            </a:r>
            <a:r>
              <a:rPr lang="en-ID" dirty="0" err="1"/>
              <a:t>memiliki</a:t>
            </a:r>
            <a:r>
              <a:rPr lang="en-ID" dirty="0"/>
              <a:t> </a:t>
            </a:r>
            <a:r>
              <a:rPr lang="en-ID" dirty="0" err="1"/>
              <a:t>validitas</a:t>
            </a:r>
            <a:r>
              <a:rPr lang="en-ID" dirty="0"/>
              <a:t> </a:t>
            </a:r>
            <a:r>
              <a:rPr lang="en-ID" dirty="0" err="1"/>
              <a:t>konvergen</a:t>
            </a:r>
            <a:r>
              <a:rPr lang="en-ID" dirty="0"/>
              <a:t> yang </a:t>
            </a:r>
            <a:r>
              <a:rPr lang="en-ID" dirty="0" err="1"/>
              <a:t>memadai</a:t>
            </a:r>
            <a:r>
              <a:rPr lang="en-ID" dirty="0"/>
              <a:t>. </a:t>
            </a:r>
            <a:r>
              <a:rPr lang="en-ID" dirty="0" err="1"/>
              <a:t>Dengan</a:t>
            </a:r>
            <a:r>
              <a:rPr lang="en-ID" dirty="0"/>
              <a:t> </a:t>
            </a:r>
            <a:r>
              <a:rPr lang="en-ID" dirty="0" err="1"/>
              <a:t>demikian</a:t>
            </a:r>
            <a:r>
              <a:rPr lang="en-ID" dirty="0"/>
              <a:t>, </a:t>
            </a:r>
            <a:r>
              <a:rPr lang="en-ID" dirty="0" err="1"/>
              <a:t>dapat</a:t>
            </a:r>
            <a:r>
              <a:rPr lang="en-ID" dirty="0"/>
              <a:t> </a:t>
            </a:r>
            <a:r>
              <a:rPr lang="en-ID" dirty="0" err="1"/>
              <a:t>disimpulkan</a:t>
            </a:r>
            <a:r>
              <a:rPr lang="en-ID" dirty="0"/>
              <a:t> </a:t>
            </a:r>
            <a:r>
              <a:rPr lang="en-ID" dirty="0" err="1"/>
              <a:t>bahwa</a:t>
            </a:r>
            <a:r>
              <a:rPr lang="en-ID" dirty="0"/>
              <a:t> </a:t>
            </a:r>
            <a:r>
              <a:rPr lang="en-ID" dirty="0" err="1"/>
              <a:t>indikator-indikator</a:t>
            </a:r>
            <a:r>
              <a:rPr lang="en-ID" dirty="0"/>
              <a:t> </a:t>
            </a:r>
            <a:r>
              <a:rPr lang="en-ID" dirty="0" err="1"/>
              <a:t>dalam</a:t>
            </a:r>
            <a:r>
              <a:rPr lang="en-ID" dirty="0"/>
              <a:t> </a:t>
            </a:r>
            <a:r>
              <a:rPr lang="en-ID" dirty="0" err="1"/>
              <a:t>penelitian</a:t>
            </a:r>
            <a:r>
              <a:rPr lang="en-ID" dirty="0"/>
              <a:t> </a:t>
            </a:r>
            <a:r>
              <a:rPr lang="en-ID" dirty="0" err="1"/>
              <a:t>ini</a:t>
            </a:r>
            <a:r>
              <a:rPr lang="en-ID" dirty="0"/>
              <a:t> </a:t>
            </a:r>
            <a:r>
              <a:rPr lang="en-ID" dirty="0" err="1"/>
              <a:t>mampu</a:t>
            </a:r>
            <a:r>
              <a:rPr lang="en-ID" dirty="0"/>
              <a:t> </a:t>
            </a:r>
            <a:r>
              <a:rPr lang="en-ID" dirty="0" err="1"/>
              <a:t>merepresentasikan</a:t>
            </a:r>
            <a:r>
              <a:rPr lang="en-ID" dirty="0"/>
              <a:t> </a:t>
            </a:r>
            <a:r>
              <a:rPr lang="en-ID" dirty="0" err="1"/>
              <a:t>setiap</a:t>
            </a:r>
            <a:r>
              <a:rPr lang="en-ID" dirty="0"/>
              <a:t> </a:t>
            </a:r>
            <a:r>
              <a:rPr lang="en-ID" dirty="0" err="1"/>
              <a:t>konstruk</a:t>
            </a:r>
            <a:r>
              <a:rPr lang="en-ID" dirty="0"/>
              <a:t> laten </a:t>
            </a:r>
            <a:r>
              <a:rPr lang="en-ID" dirty="0" err="1"/>
              <a:t>dengan</a:t>
            </a:r>
            <a:r>
              <a:rPr lang="en-ID" dirty="0"/>
              <a:t> </a:t>
            </a:r>
            <a:r>
              <a:rPr lang="en-ID" dirty="0" err="1"/>
              <a:t>baik</a:t>
            </a:r>
            <a:r>
              <a:rPr lang="en-ID" dirty="0"/>
              <a:t>, </a:t>
            </a:r>
            <a:r>
              <a:rPr lang="en-ID" dirty="0" err="1"/>
              <a:t>karena</a:t>
            </a:r>
            <a:r>
              <a:rPr lang="en-ID" dirty="0"/>
              <a:t> </a:t>
            </a:r>
            <a:r>
              <a:rPr lang="en-ID" dirty="0" err="1"/>
              <a:t>proporsi</a:t>
            </a:r>
            <a:r>
              <a:rPr lang="en-ID" dirty="0"/>
              <a:t> </a:t>
            </a:r>
            <a:r>
              <a:rPr lang="en-ID" dirty="0" err="1"/>
              <a:t>varians</a:t>
            </a:r>
            <a:r>
              <a:rPr lang="en-ID" dirty="0"/>
              <a:t> </a:t>
            </a:r>
            <a:r>
              <a:rPr lang="en-ID" dirty="0" err="1"/>
              <a:t>indikator</a:t>
            </a:r>
            <a:r>
              <a:rPr lang="en-ID" dirty="0"/>
              <a:t> yang </a:t>
            </a:r>
            <a:r>
              <a:rPr lang="en-ID" dirty="0" err="1"/>
              <a:t>dapat</a:t>
            </a:r>
            <a:r>
              <a:rPr lang="en-ID" dirty="0"/>
              <a:t> </a:t>
            </a:r>
            <a:r>
              <a:rPr lang="en-ID" dirty="0" err="1"/>
              <a:t>dijelaskan</a:t>
            </a:r>
            <a:r>
              <a:rPr lang="en-ID" dirty="0"/>
              <a:t> oleh </a:t>
            </a:r>
            <a:r>
              <a:rPr lang="en-ID" dirty="0" err="1"/>
              <a:t>konstruk</a:t>
            </a:r>
            <a:r>
              <a:rPr lang="en-ID" dirty="0"/>
              <a:t> </a:t>
            </a:r>
            <a:r>
              <a:rPr lang="en-ID" dirty="0" err="1"/>
              <a:t>telah</a:t>
            </a:r>
            <a:r>
              <a:rPr lang="en-ID" dirty="0"/>
              <a:t> </a:t>
            </a:r>
            <a:r>
              <a:rPr lang="en-ID" dirty="0" err="1"/>
              <a:t>memenuhi</a:t>
            </a:r>
            <a:r>
              <a:rPr lang="en-ID" dirty="0"/>
              <a:t> </a:t>
            </a:r>
            <a:r>
              <a:rPr lang="en-ID" dirty="0" err="1"/>
              <a:t>standar</a:t>
            </a:r>
            <a:r>
              <a:rPr lang="en-ID" dirty="0"/>
              <a:t> yang </a:t>
            </a:r>
            <a:r>
              <a:rPr lang="en-ID" dirty="0" err="1"/>
              <a:t>dipersyaratkan</a:t>
            </a:r>
            <a:r>
              <a:rPr lang="en-ID" dirty="0"/>
              <a:t>.</a:t>
            </a:r>
          </a:p>
        </p:txBody>
      </p:sp>
      <p:graphicFrame>
        <p:nvGraphicFramePr>
          <p:cNvPr id="47" name="Table 46">
            <a:extLst>
              <a:ext uri="{FF2B5EF4-FFF2-40B4-BE49-F238E27FC236}">
                <a16:creationId xmlns:a16="http://schemas.microsoft.com/office/drawing/2014/main" id="{C225363F-01AC-9DFB-28A8-9677C6BF07B4}"/>
              </a:ext>
            </a:extLst>
          </p:cNvPr>
          <p:cNvGraphicFramePr>
            <a:graphicFrameLocks noGrp="1"/>
          </p:cNvGraphicFramePr>
          <p:nvPr>
            <p:extLst>
              <p:ext uri="{D42A27DB-BD31-4B8C-83A1-F6EECF244321}">
                <p14:modId xmlns:p14="http://schemas.microsoft.com/office/powerpoint/2010/main" val="1035184188"/>
              </p:ext>
            </p:extLst>
          </p:nvPr>
        </p:nvGraphicFramePr>
        <p:xfrm>
          <a:off x="448504" y="2172521"/>
          <a:ext cx="8602108" cy="2862324"/>
        </p:xfrm>
        <a:graphic>
          <a:graphicData uri="http://schemas.openxmlformats.org/drawingml/2006/table">
            <a:tbl>
              <a:tblPr>
                <a:tableStyleId>{5C22544A-7EE6-4342-B048-85BDC9FD1C3A}</a:tableStyleId>
              </a:tblPr>
              <a:tblGrid>
                <a:gridCol w="2241394">
                  <a:extLst>
                    <a:ext uri="{9D8B030D-6E8A-4147-A177-3AD203B41FA5}">
                      <a16:colId xmlns:a16="http://schemas.microsoft.com/office/drawing/2014/main" val="656756735"/>
                    </a:ext>
                  </a:extLst>
                </a:gridCol>
                <a:gridCol w="3180357">
                  <a:extLst>
                    <a:ext uri="{9D8B030D-6E8A-4147-A177-3AD203B41FA5}">
                      <a16:colId xmlns:a16="http://schemas.microsoft.com/office/drawing/2014/main" val="1995314988"/>
                    </a:ext>
                  </a:extLst>
                </a:gridCol>
                <a:gridCol w="3180357">
                  <a:extLst>
                    <a:ext uri="{9D8B030D-6E8A-4147-A177-3AD203B41FA5}">
                      <a16:colId xmlns:a16="http://schemas.microsoft.com/office/drawing/2014/main" val="2493071628"/>
                    </a:ext>
                  </a:extLst>
                </a:gridCol>
              </a:tblGrid>
              <a:tr h="477054">
                <a:tc>
                  <a:txBody>
                    <a:bodyPr/>
                    <a:lstStyle/>
                    <a:p>
                      <a:pPr algn="l" fontAlgn="ctr">
                        <a:buNone/>
                      </a:pPr>
                      <a:r>
                        <a:rPr lang="en-ID" sz="2000" b="1"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Saturated Model</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Estimated Model</a:t>
                      </a:r>
                    </a:p>
                  </a:txBody>
                  <a:tcPr marL="9525" marR="9525" marT="9525" marB="0" anchor="ctr"/>
                </a:tc>
                <a:extLst>
                  <a:ext uri="{0D108BD9-81ED-4DB2-BD59-A6C34878D82A}">
                    <a16:rowId xmlns:a16="http://schemas.microsoft.com/office/drawing/2014/main" val="2844771319"/>
                  </a:ext>
                </a:extLst>
              </a:tr>
              <a:tr h="477054">
                <a:tc>
                  <a:txBody>
                    <a:bodyPr/>
                    <a:lstStyle/>
                    <a:p>
                      <a:pPr algn="l" fontAlgn="ctr">
                        <a:buNone/>
                      </a:pPr>
                      <a:r>
                        <a:rPr lang="en-ID" sz="2000" b="0" i="0" u="none" strike="noStrike">
                          <a:solidFill>
                            <a:srgbClr val="000000"/>
                          </a:solidFill>
                          <a:effectLst/>
                          <a:latin typeface="Times New Roman" panose="02020603050405020304" pitchFamily="18" charset="0"/>
                        </a:rPr>
                        <a:t>SRMR</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0,034</a:t>
                      </a:r>
                    </a:p>
                  </a:txBody>
                  <a:tcPr marL="9525" marR="9525" marT="9525" marB="0" anchor="ctr"/>
                </a:tc>
                <a:extLst>
                  <a:ext uri="{0D108BD9-81ED-4DB2-BD59-A6C34878D82A}">
                    <a16:rowId xmlns:a16="http://schemas.microsoft.com/office/drawing/2014/main" val="3410063085"/>
                  </a:ext>
                </a:extLst>
              </a:tr>
              <a:tr h="477054">
                <a:tc>
                  <a:txBody>
                    <a:bodyPr/>
                    <a:lstStyle/>
                    <a:p>
                      <a:pPr algn="l" fontAlgn="ctr">
                        <a:buNone/>
                      </a:pPr>
                      <a:r>
                        <a:rPr lang="en-ID" sz="2000" b="0" i="0" u="none" strike="noStrike">
                          <a:solidFill>
                            <a:srgbClr val="000000"/>
                          </a:solidFill>
                          <a:effectLst/>
                          <a:latin typeface="Times New Roman" panose="02020603050405020304" pitchFamily="18" charset="0"/>
                        </a:rPr>
                        <a:t>d_ULS</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1003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1005</a:t>
                      </a:r>
                    </a:p>
                  </a:txBody>
                  <a:tcPr marL="9525" marR="9525" marT="9525" marB="0" anchor="ctr"/>
                </a:tc>
                <a:extLst>
                  <a:ext uri="{0D108BD9-81ED-4DB2-BD59-A6C34878D82A}">
                    <a16:rowId xmlns:a16="http://schemas.microsoft.com/office/drawing/2014/main" val="2271898267"/>
                  </a:ext>
                </a:extLst>
              </a:tr>
              <a:tr h="477054">
                <a:tc>
                  <a:txBody>
                    <a:bodyPr/>
                    <a:lstStyle/>
                    <a:p>
                      <a:pPr algn="l" fontAlgn="ctr">
                        <a:buNone/>
                      </a:pPr>
                      <a:r>
                        <a:rPr lang="en-ID" sz="2000" b="0" i="0" u="none" strike="noStrike">
                          <a:solidFill>
                            <a:srgbClr val="000000"/>
                          </a:solidFill>
                          <a:effectLst/>
                          <a:latin typeface="Times New Roman" panose="02020603050405020304" pitchFamily="18" charset="0"/>
                        </a:rPr>
                        <a:t>d_G</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0,447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0,448</a:t>
                      </a:r>
                    </a:p>
                  </a:txBody>
                  <a:tcPr marL="9525" marR="9525" marT="9525" marB="0" anchor="ctr"/>
                </a:tc>
                <a:extLst>
                  <a:ext uri="{0D108BD9-81ED-4DB2-BD59-A6C34878D82A}">
                    <a16:rowId xmlns:a16="http://schemas.microsoft.com/office/drawing/2014/main" val="1513585929"/>
                  </a:ext>
                </a:extLst>
              </a:tr>
              <a:tr h="477054">
                <a:tc>
                  <a:txBody>
                    <a:bodyPr/>
                    <a:lstStyle/>
                    <a:p>
                      <a:pPr algn="l" fontAlgn="ctr">
                        <a:buNone/>
                      </a:pPr>
                      <a:r>
                        <a:rPr lang="en-ID" sz="2000" b="0" i="0" u="none" strike="noStrike">
                          <a:solidFill>
                            <a:srgbClr val="000000"/>
                          </a:solidFill>
                          <a:effectLst/>
                          <a:latin typeface="Times New Roman" panose="02020603050405020304" pitchFamily="18" charset="0"/>
                        </a:rPr>
                        <a:t>Chi-Square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939460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940749</a:t>
                      </a:r>
                    </a:p>
                  </a:txBody>
                  <a:tcPr marL="9525" marR="9525" marT="9525" marB="0" anchor="ctr"/>
                </a:tc>
                <a:extLst>
                  <a:ext uri="{0D108BD9-81ED-4DB2-BD59-A6C34878D82A}">
                    <a16:rowId xmlns:a16="http://schemas.microsoft.com/office/drawing/2014/main" val="2625243238"/>
                  </a:ext>
                </a:extLst>
              </a:tr>
              <a:tr h="477054">
                <a:tc>
                  <a:txBody>
                    <a:bodyPr/>
                    <a:lstStyle/>
                    <a:p>
                      <a:pPr algn="l" fontAlgn="ctr">
                        <a:buNone/>
                      </a:pPr>
                      <a:r>
                        <a:rPr lang="en-ID" sz="2000" b="0" i="0" u="none" strike="noStrike">
                          <a:solidFill>
                            <a:srgbClr val="000000"/>
                          </a:solidFill>
                          <a:effectLst/>
                          <a:latin typeface="Times New Roman" panose="02020603050405020304" pitchFamily="18" charset="0"/>
                        </a:rPr>
                        <a:t>NFI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0,935</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0,935</a:t>
                      </a:r>
                    </a:p>
                  </a:txBody>
                  <a:tcPr marL="9525" marR="9525" marT="9525" marB="0" anchor="ctr"/>
                </a:tc>
                <a:extLst>
                  <a:ext uri="{0D108BD9-81ED-4DB2-BD59-A6C34878D82A}">
                    <a16:rowId xmlns:a16="http://schemas.microsoft.com/office/drawing/2014/main" val="3348339618"/>
                  </a:ext>
                </a:extLst>
              </a:tr>
            </a:tbl>
          </a:graphicData>
        </a:graphic>
      </p:graphicFrame>
      <p:graphicFrame>
        <p:nvGraphicFramePr>
          <p:cNvPr id="48" name="Table 47">
            <a:extLst>
              <a:ext uri="{FF2B5EF4-FFF2-40B4-BE49-F238E27FC236}">
                <a16:creationId xmlns:a16="http://schemas.microsoft.com/office/drawing/2014/main" id="{55B4FE51-CA41-39C8-EFFE-E2D251E6D14B}"/>
              </a:ext>
            </a:extLst>
          </p:cNvPr>
          <p:cNvGraphicFramePr>
            <a:graphicFrameLocks noGrp="1"/>
          </p:cNvGraphicFramePr>
          <p:nvPr>
            <p:extLst>
              <p:ext uri="{D42A27DB-BD31-4B8C-83A1-F6EECF244321}">
                <p14:modId xmlns:p14="http://schemas.microsoft.com/office/powerpoint/2010/main" val="2303120579"/>
              </p:ext>
            </p:extLst>
          </p:nvPr>
        </p:nvGraphicFramePr>
        <p:xfrm>
          <a:off x="9823093" y="2042708"/>
          <a:ext cx="8026697" cy="2101170"/>
        </p:xfrm>
        <a:graphic>
          <a:graphicData uri="http://schemas.openxmlformats.org/drawingml/2006/table">
            <a:tbl>
              <a:tblPr>
                <a:tableStyleId>{5C22544A-7EE6-4342-B048-85BDC9FD1C3A}</a:tableStyleId>
              </a:tblPr>
              <a:tblGrid>
                <a:gridCol w="3313926">
                  <a:extLst>
                    <a:ext uri="{9D8B030D-6E8A-4147-A177-3AD203B41FA5}">
                      <a16:colId xmlns:a16="http://schemas.microsoft.com/office/drawing/2014/main" val="3098481033"/>
                    </a:ext>
                  </a:extLst>
                </a:gridCol>
                <a:gridCol w="4712771">
                  <a:extLst>
                    <a:ext uri="{9D8B030D-6E8A-4147-A177-3AD203B41FA5}">
                      <a16:colId xmlns:a16="http://schemas.microsoft.com/office/drawing/2014/main" val="3323358626"/>
                    </a:ext>
                  </a:extLst>
                </a:gridCol>
              </a:tblGrid>
              <a:tr h="350195">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Average Variance Extracted (AVE)</a:t>
                      </a:r>
                    </a:p>
                  </a:txBody>
                  <a:tcPr marL="9525" marR="9525" marT="9525" marB="0" anchor="ctr"/>
                </a:tc>
                <a:extLst>
                  <a:ext uri="{0D108BD9-81ED-4DB2-BD59-A6C34878D82A}">
                    <a16:rowId xmlns:a16="http://schemas.microsoft.com/office/drawing/2014/main" val="3792593944"/>
                  </a:ext>
                </a:extLst>
              </a:tr>
              <a:tr h="350195">
                <a:tc>
                  <a:txBody>
                    <a:bodyPr/>
                    <a:lstStyle/>
                    <a:p>
                      <a:pPr algn="l" fontAlgn="ctr">
                        <a:buNone/>
                      </a:pPr>
                      <a:r>
                        <a:rPr lang="en-ID" sz="20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0,768</a:t>
                      </a:r>
                    </a:p>
                  </a:txBody>
                  <a:tcPr marL="9525" marR="9525" marT="9525" marB="0" anchor="ctr"/>
                </a:tc>
                <a:extLst>
                  <a:ext uri="{0D108BD9-81ED-4DB2-BD59-A6C34878D82A}">
                    <a16:rowId xmlns:a16="http://schemas.microsoft.com/office/drawing/2014/main" val="2846129068"/>
                  </a:ext>
                </a:extLst>
              </a:tr>
              <a:tr h="350195">
                <a:tc>
                  <a:txBody>
                    <a:bodyPr/>
                    <a:lstStyle/>
                    <a:p>
                      <a:pPr algn="l" fontAlgn="ctr">
                        <a:buNone/>
                      </a:pPr>
                      <a:r>
                        <a:rPr lang="en-ID" sz="2000" b="0" i="0" u="none" strike="noStrike" dirty="0" err="1">
                          <a:solidFill>
                            <a:srgbClr val="000000"/>
                          </a:solidFill>
                          <a:effectLst/>
                          <a:latin typeface="Times New Roman" panose="02020603050405020304" pitchFamily="18" charset="0"/>
                        </a:rPr>
                        <a:t>Digitalisasi</a:t>
                      </a:r>
                      <a:endParaRPr lang="en-ID"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0,73</a:t>
                      </a:r>
                    </a:p>
                  </a:txBody>
                  <a:tcPr marL="9525" marR="9525" marT="9525" marB="0" anchor="ctr"/>
                </a:tc>
                <a:extLst>
                  <a:ext uri="{0D108BD9-81ED-4DB2-BD59-A6C34878D82A}">
                    <a16:rowId xmlns:a16="http://schemas.microsoft.com/office/drawing/2014/main" val="1650336691"/>
                  </a:ext>
                </a:extLst>
              </a:tr>
              <a:tr h="350195">
                <a:tc>
                  <a:txBody>
                    <a:bodyPr/>
                    <a:lstStyle/>
                    <a:p>
                      <a:pPr algn="l" fontAlgn="ctr">
                        <a:buNone/>
                      </a:pPr>
                      <a:r>
                        <a:rPr lang="en-ID" sz="20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0,756</a:t>
                      </a:r>
                    </a:p>
                  </a:txBody>
                  <a:tcPr marL="9525" marR="9525" marT="9525" marB="0" anchor="ctr"/>
                </a:tc>
                <a:extLst>
                  <a:ext uri="{0D108BD9-81ED-4DB2-BD59-A6C34878D82A}">
                    <a16:rowId xmlns:a16="http://schemas.microsoft.com/office/drawing/2014/main" val="1354248913"/>
                  </a:ext>
                </a:extLst>
              </a:tr>
              <a:tr h="350195">
                <a:tc>
                  <a:txBody>
                    <a:bodyPr/>
                    <a:lstStyle/>
                    <a:p>
                      <a:pPr algn="l" fontAlgn="ctr">
                        <a:buNone/>
                      </a:pPr>
                      <a:r>
                        <a:rPr lang="en-ID" sz="2000" b="0" i="0" u="none" strike="noStrike">
                          <a:solidFill>
                            <a:srgbClr val="000000"/>
                          </a:solidFill>
                          <a:effectLst/>
                          <a:latin typeface="Times New Roman" panose="02020603050405020304" pitchFamily="18" charset="0"/>
                        </a:rPr>
                        <a:t>Produktivitas Karyawan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0,761</a:t>
                      </a:r>
                    </a:p>
                  </a:txBody>
                  <a:tcPr marL="9525" marR="9525" marT="9525" marB="0" anchor="ctr"/>
                </a:tc>
                <a:extLst>
                  <a:ext uri="{0D108BD9-81ED-4DB2-BD59-A6C34878D82A}">
                    <a16:rowId xmlns:a16="http://schemas.microsoft.com/office/drawing/2014/main" val="319830496"/>
                  </a:ext>
                </a:extLst>
              </a:tr>
              <a:tr h="350195">
                <a:tc>
                  <a:txBody>
                    <a:bodyPr/>
                    <a:lstStyle/>
                    <a:p>
                      <a:pPr algn="l" fontAlgn="ctr">
                        <a:buNone/>
                      </a:pPr>
                      <a:r>
                        <a:rPr lang="en-ID" sz="20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0,7</a:t>
                      </a:r>
                    </a:p>
                  </a:txBody>
                  <a:tcPr marL="9525" marR="9525" marT="9525" marB="0" anchor="ctr"/>
                </a:tc>
                <a:extLst>
                  <a:ext uri="{0D108BD9-81ED-4DB2-BD59-A6C34878D82A}">
                    <a16:rowId xmlns:a16="http://schemas.microsoft.com/office/drawing/2014/main" val="1984001219"/>
                  </a:ext>
                </a:extLst>
              </a:tr>
            </a:tbl>
          </a:graphicData>
        </a:graphic>
      </p:graphicFrame>
    </p:spTree>
    <p:extLst>
      <p:ext uri="{BB962C8B-B14F-4D97-AF65-F5344CB8AC3E}">
        <p14:creationId xmlns:p14="http://schemas.microsoft.com/office/powerpoint/2010/main" val="623026877"/>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6" name="TextBox 41">
            <a:extLst>
              <a:ext uri="{FF2B5EF4-FFF2-40B4-BE49-F238E27FC236}">
                <a16:creationId xmlns:a16="http://schemas.microsoft.com/office/drawing/2014/main" id="{8AD274E4-6571-064C-C30A-B2EE9931BE02}"/>
              </a:ext>
            </a:extLst>
          </p:cNvPr>
          <p:cNvSpPr txBox="1"/>
          <p:nvPr/>
        </p:nvSpPr>
        <p:spPr>
          <a:xfrm>
            <a:off x="9906000" y="4563462"/>
            <a:ext cx="7239000" cy="2850780"/>
          </a:xfrm>
          <a:prstGeom prst="rect">
            <a:avLst/>
          </a:prstGeom>
        </p:spPr>
        <p:txBody>
          <a:bodyPr wrap="square" lIns="0" tIns="0" rIns="0" bIns="0" rtlCol="0" anchor="t">
            <a:spAutoFit/>
          </a:bodyPr>
          <a:lstStyle/>
          <a:p>
            <a:pPr algn="l">
              <a:lnSpc>
                <a:spcPts val="3240"/>
              </a:lnSpc>
            </a:pPr>
            <a:r>
              <a:rPr lang="en-ID" sz="2400" dirty="0"/>
              <a:t>Nilai R Square </a:t>
            </a:r>
            <a:r>
              <a:rPr lang="en-ID" sz="2400" dirty="0" err="1"/>
              <a:t>sebesar</a:t>
            </a:r>
            <a:r>
              <a:rPr lang="en-ID" sz="2400" dirty="0"/>
              <a:t> 0,544 </a:t>
            </a:r>
            <a:r>
              <a:rPr lang="en-ID" sz="2400" dirty="0" err="1"/>
              <a:t>menunjukkan</a:t>
            </a:r>
            <a:r>
              <a:rPr lang="en-ID" sz="2400" dirty="0"/>
              <a:t> </a:t>
            </a:r>
            <a:r>
              <a:rPr lang="en-ID" sz="2400" dirty="0" err="1"/>
              <a:t>bahwa</a:t>
            </a:r>
            <a:r>
              <a:rPr lang="en-ID" sz="2400" dirty="0"/>
              <a:t> </a:t>
            </a:r>
            <a:r>
              <a:rPr lang="en-ID" sz="2400" dirty="0" err="1"/>
              <a:t>variabel</a:t>
            </a:r>
            <a:r>
              <a:rPr lang="en-ID" sz="2400" dirty="0"/>
              <a:t> </a:t>
            </a:r>
            <a:r>
              <a:rPr lang="en-ID" sz="2400" dirty="0" err="1"/>
              <a:t>independen</a:t>
            </a:r>
            <a:r>
              <a:rPr lang="en-ID" sz="2400" dirty="0"/>
              <a:t> </a:t>
            </a:r>
            <a:r>
              <a:rPr lang="en-ID" sz="2400" dirty="0" err="1"/>
              <a:t>dalam</a:t>
            </a:r>
            <a:r>
              <a:rPr lang="en-ID" sz="2400" dirty="0"/>
              <a:t> </a:t>
            </a:r>
            <a:r>
              <a:rPr lang="en-ID" sz="2400" dirty="0" err="1"/>
              <a:t>penelitian</a:t>
            </a:r>
            <a:r>
              <a:rPr lang="en-ID" sz="2400" dirty="0"/>
              <a:t> </a:t>
            </a:r>
            <a:r>
              <a:rPr lang="en-ID" sz="2400" dirty="0" err="1"/>
              <a:t>ini</a:t>
            </a:r>
            <a:r>
              <a:rPr lang="en-ID" sz="2400" dirty="0"/>
              <a:t> </a:t>
            </a:r>
            <a:r>
              <a:rPr lang="en-ID" sz="2400" dirty="0" err="1"/>
              <a:t>mampu</a:t>
            </a:r>
            <a:r>
              <a:rPr lang="en-ID" sz="2400" dirty="0"/>
              <a:t> </a:t>
            </a:r>
            <a:r>
              <a:rPr lang="en-ID" sz="2400" dirty="0" err="1"/>
              <a:t>menjelaskan</a:t>
            </a:r>
            <a:r>
              <a:rPr lang="en-ID" sz="2400" dirty="0"/>
              <a:t> 54,4% </a:t>
            </a:r>
            <a:r>
              <a:rPr lang="en-ID" sz="2400" dirty="0" err="1"/>
              <a:t>variasi</a:t>
            </a:r>
            <a:r>
              <a:rPr lang="en-ID" sz="2400" dirty="0"/>
              <a:t> </a:t>
            </a:r>
            <a:r>
              <a:rPr lang="en-ID" sz="2400" dirty="0" err="1"/>
              <a:t>Produktivitas</a:t>
            </a:r>
            <a:r>
              <a:rPr lang="en-ID" sz="2400" dirty="0"/>
              <a:t> </a:t>
            </a:r>
            <a:r>
              <a:rPr lang="en-ID" sz="2400" dirty="0" err="1"/>
              <a:t>Karyawan</a:t>
            </a:r>
            <a:r>
              <a:rPr lang="en-ID" sz="2400" dirty="0"/>
              <a:t>, </a:t>
            </a:r>
            <a:r>
              <a:rPr lang="en-ID" sz="2400" dirty="0" err="1"/>
              <a:t>sementara</a:t>
            </a:r>
            <a:r>
              <a:rPr lang="en-ID" sz="2400" dirty="0"/>
              <a:t> </a:t>
            </a:r>
            <a:r>
              <a:rPr lang="en-ID" sz="2400" dirty="0" err="1"/>
              <a:t>sisanya</a:t>
            </a:r>
            <a:r>
              <a:rPr lang="en-ID" sz="2400" dirty="0"/>
              <a:t> </a:t>
            </a:r>
            <a:r>
              <a:rPr lang="en-ID" sz="2400" dirty="0" err="1"/>
              <a:t>dipengaruhi</a:t>
            </a:r>
            <a:r>
              <a:rPr lang="en-ID" sz="2400" dirty="0"/>
              <a:t> oleh </a:t>
            </a:r>
            <a:r>
              <a:rPr lang="en-ID" sz="2400" dirty="0" err="1"/>
              <a:t>faktor</a:t>
            </a:r>
            <a:r>
              <a:rPr lang="en-ID" sz="2400" dirty="0"/>
              <a:t> lain di </a:t>
            </a:r>
            <a:r>
              <a:rPr lang="en-ID" sz="2400" dirty="0" err="1"/>
              <a:t>luar</a:t>
            </a:r>
            <a:r>
              <a:rPr lang="en-ID" sz="2400" dirty="0"/>
              <a:t> model </a:t>
            </a:r>
            <a:r>
              <a:rPr lang="en-ID" sz="2400" dirty="0" err="1"/>
              <a:t>penelitian</a:t>
            </a:r>
            <a:r>
              <a:rPr lang="en-ID" sz="2400" dirty="0"/>
              <a:t>. Hasil </a:t>
            </a:r>
            <a:r>
              <a:rPr lang="en-ID" sz="2400" dirty="0" err="1"/>
              <a:t>ini</a:t>
            </a:r>
            <a:r>
              <a:rPr lang="en-ID" sz="2400" dirty="0"/>
              <a:t> </a:t>
            </a:r>
            <a:r>
              <a:rPr lang="en-ID" sz="2400" dirty="0" err="1"/>
              <a:t>mengindikasikan</a:t>
            </a:r>
            <a:r>
              <a:rPr lang="en-ID" sz="2400" dirty="0"/>
              <a:t> </a:t>
            </a:r>
            <a:r>
              <a:rPr lang="en-ID" sz="2400" dirty="0" err="1"/>
              <a:t>bahwa</a:t>
            </a:r>
            <a:r>
              <a:rPr lang="en-ID" sz="2400" dirty="0"/>
              <a:t> model </a:t>
            </a:r>
            <a:r>
              <a:rPr lang="en-ID" sz="2400" dirty="0" err="1"/>
              <a:t>memiliki</a:t>
            </a:r>
            <a:r>
              <a:rPr lang="en-ID" sz="2400" dirty="0"/>
              <a:t> </a:t>
            </a:r>
            <a:r>
              <a:rPr lang="en-ID" sz="2400" dirty="0" err="1"/>
              <a:t>daya</a:t>
            </a:r>
            <a:r>
              <a:rPr lang="en-ID" sz="2400" dirty="0"/>
              <a:t> </a:t>
            </a:r>
            <a:r>
              <a:rPr lang="en-ID" sz="2400" dirty="0" err="1"/>
              <a:t>jelaskan</a:t>
            </a:r>
            <a:r>
              <a:rPr lang="en-ID" sz="2400" dirty="0"/>
              <a:t> yang </a:t>
            </a:r>
            <a:r>
              <a:rPr lang="en-ID" sz="2400" dirty="0" err="1"/>
              <a:t>cukup</a:t>
            </a:r>
            <a:r>
              <a:rPr lang="en-ID" sz="2400" dirty="0"/>
              <a:t> </a:t>
            </a:r>
            <a:r>
              <a:rPr lang="en-ID" sz="2400" dirty="0" err="1"/>
              <a:t>kuat</a:t>
            </a:r>
            <a:r>
              <a:rPr lang="en-ID" sz="2400" dirty="0"/>
              <a:t> </a:t>
            </a:r>
            <a:r>
              <a:rPr lang="en-ID" sz="2400" dirty="0" err="1"/>
              <a:t>dalam</a:t>
            </a:r>
            <a:r>
              <a:rPr lang="en-ID" sz="2400" dirty="0"/>
              <a:t> </a:t>
            </a:r>
            <a:r>
              <a:rPr lang="en-ID" sz="2400" dirty="0" err="1"/>
              <a:t>memprediksi</a:t>
            </a:r>
            <a:r>
              <a:rPr lang="en-ID" sz="2400" dirty="0"/>
              <a:t> </a:t>
            </a:r>
            <a:r>
              <a:rPr lang="en-ID" sz="2400" dirty="0" err="1"/>
              <a:t>tingkat</a:t>
            </a:r>
            <a:r>
              <a:rPr lang="en-ID" sz="2400" dirty="0"/>
              <a:t> </a:t>
            </a:r>
            <a:r>
              <a:rPr lang="en-ID" sz="2400" dirty="0" err="1"/>
              <a:t>produktivitas</a:t>
            </a:r>
            <a:r>
              <a:rPr lang="en-ID" sz="2400" dirty="0"/>
              <a:t> </a:t>
            </a:r>
            <a:r>
              <a:rPr lang="en-ID" sz="2400" dirty="0" err="1"/>
              <a:t>karyawan</a:t>
            </a:r>
            <a:r>
              <a:rPr lang="en-ID" sz="2400" dirty="0"/>
              <a:t>.</a:t>
            </a:r>
            <a:endParaRPr lang="en-US" sz="2400" b="1" dirty="0">
              <a:solidFill>
                <a:srgbClr val="000000"/>
              </a:solidFill>
              <a:latin typeface="Abadi" panose="020B0604020104020204" pitchFamily="34" charset="0"/>
              <a:ea typeface="Calibri (MS) Bold"/>
              <a:cs typeface="Calibri (MS) Bold"/>
              <a:sym typeface="Calibri (MS) Bold"/>
            </a:endParaRPr>
          </a:p>
        </p:txBody>
      </p:sp>
      <p:sp>
        <p:nvSpPr>
          <p:cNvPr id="49" name="TextBox 41">
            <a:extLst>
              <a:ext uri="{FF2B5EF4-FFF2-40B4-BE49-F238E27FC236}">
                <a16:creationId xmlns:a16="http://schemas.microsoft.com/office/drawing/2014/main" id="{D165A0F5-55D3-923E-E375-6592605138D2}"/>
              </a:ext>
            </a:extLst>
          </p:cNvPr>
          <p:cNvSpPr txBox="1"/>
          <p:nvPr/>
        </p:nvSpPr>
        <p:spPr>
          <a:xfrm>
            <a:off x="10058400" y="2150235"/>
            <a:ext cx="6106770" cy="368306"/>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Uji R Square</a:t>
            </a:r>
            <a:endParaRPr lang="en-US" b="1" dirty="0">
              <a:solidFill>
                <a:srgbClr val="000000"/>
              </a:solidFill>
              <a:latin typeface="Abadi" panose="020B0604020104020204" pitchFamily="34" charset="0"/>
              <a:ea typeface="Calibri (MS) Bold"/>
              <a:cs typeface="Calibri (MS) Bold"/>
              <a:sym typeface="Calibri (MS) Bold"/>
            </a:endParaRPr>
          </a:p>
        </p:txBody>
      </p:sp>
      <p:graphicFrame>
        <p:nvGraphicFramePr>
          <p:cNvPr id="44" name="Table 43">
            <a:extLst>
              <a:ext uri="{FF2B5EF4-FFF2-40B4-BE49-F238E27FC236}">
                <a16:creationId xmlns:a16="http://schemas.microsoft.com/office/drawing/2014/main" id="{8A0FD2AD-407B-0D89-2AFF-3182FDCBB218}"/>
              </a:ext>
            </a:extLst>
          </p:cNvPr>
          <p:cNvGraphicFramePr>
            <a:graphicFrameLocks noGrp="1"/>
          </p:cNvGraphicFramePr>
          <p:nvPr>
            <p:extLst>
              <p:ext uri="{D42A27DB-BD31-4B8C-83A1-F6EECF244321}">
                <p14:modId xmlns:p14="http://schemas.microsoft.com/office/powerpoint/2010/main" val="1398350423"/>
              </p:ext>
            </p:extLst>
          </p:nvPr>
        </p:nvGraphicFramePr>
        <p:xfrm>
          <a:off x="9906000" y="2997936"/>
          <a:ext cx="6854897" cy="628650"/>
        </p:xfrm>
        <a:graphic>
          <a:graphicData uri="http://schemas.openxmlformats.org/drawingml/2006/table">
            <a:tbl>
              <a:tblPr>
                <a:tableStyleId>{5C22544A-7EE6-4342-B048-85BDC9FD1C3A}</a:tableStyleId>
              </a:tblPr>
              <a:tblGrid>
                <a:gridCol w="3446490">
                  <a:extLst>
                    <a:ext uri="{9D8B030D-6E8A-4147-A177-3AD203B41FA5}">
                      <a16:colId xmlns:a16="http://schemas.microsoft.com/office/drawing/2014/main" val="98211251"/>
                    </a:ext>
                  </a:extLst>
                </a:gridCol>
                <a:gridCol w="1161524">
                  <a:extLst>
                    <a:ext uri="{9D8B030D-6E8A-4147-A177-3AD203B41FA5}">
                      <a16:colId xmlns:a16="http://schemas.microsoft.com/office/drawing/2014/main" val="994833876"/>
                    </a:ext>
                  </a:extLst>
                </a:gridCol>
                <a:gridCol w="2246883">
                  <a:extLst>
                    <a:ext uri="{9D8B030D-6E8A-4147-A177-3AD203B41FA5}">
                      <a16:colId xmlns:a16="http://schemas.microsoft.com/office/drawing/2014/main" val="870328781"/>
                    </a:ext>
                  </a:extLst>
                </a:gridCol>
              </a:tblGrid>
              <a:tr h="299902">
                <a:tc>
                  <a:txBody>
                    <a:bodyPr/>
                    <a:lstStyle/>
                    <a:p>
                      <a:pPr algn="l" fontAlgn="ctr">
                        <a:buNone/>
                      </a:pPr>
                      <a:r>
                        <a:rPr lang="en-ID" sz="2000" b="1" i="0" u="none" strike="noStrike" dirty="0" err="1">
                          <a:solidFill>
                            <a:srgbClr val="000000"/>
                          </a:solidFill>
                          <a:effectLst/>
                          <a:latin typeface="Times New Roman" panose="02020603050405020304" pitchFamily="18" charset="0"/>
                        </a:rPr>
                        <a:t>Variabel</a:t>
                      </a:r>
                      <a:endParaRPr lang="en-ID" sz="20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R Square</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R Square Adjusted</a:t>
                      </a:r>
                    </a:p>
                  </a:txBody>
                  <a:tcPr marL="9525" marR="9525" marT="9525" marB="0" anchor="ctr"/>
                </a:tc>
                <a:extLst>
                  <a:ext uri="{0D108BD9-81ED-4DB2-BD59-A6C34878D82A}">
                    <a16:rowId xmlns:a16="http://schemas.microsoft.com/office/drawing/2014/main" val="3408682873"/>
                  </a:ext>
                </a:extLst>
              </a:tr>
              <a:tr h="299902">
                <a:tc>
                  <a:txBody>
                    <a:bodyPr/>
                    <a:lstStyle/>
                    <a:p>
                      <a:pPr algn="l" fontAlgn="ctr">
                        <a:buNone/>
                      </a:pPr>
                      <a:r>
                        <a:rPr lang="en-ID" sz="2000" b="0" i="0" u="none" strike="noStrike">
                          <a:solidFill>
                            <a:srgbClr val="000000"/>
                          </a:solidFill>
                          <a:effectLst/>
                          <a:latin typeface="Times New Roman" panose="02020603050405020304" pitchFamily="18" charset="0"/>
                        </a:rPr>
                        <a:t>Produktivitas Karyawan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0,544</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0,535</a:t>
                      </a:r>
                    </a:p>
                  </a:txBody>
                  <a:tcPr marL="9525" marR="9525" marT="9525" marB="0" anchor="ctr"/>
                </a:tc>
                <a:extLst>
                  <a:ext uri="{0D108BD9-81ED-4DB2-BD59-A6C34878D82A}">
                    <a16:rowId xmlns:a16="http://schemas.microsoft.com/office/drawing/2014/main" val="2690917278"/>
                  </a:ext>
                </a:extLst>
              </a:tr>
            </a:tbl>
          </a:graphicData>
        </a:graphic>
      </p:graphicFrame>
    </p:spTree>
    <p:extLst>
      <p:ext uri="{BB962C8B-B14F-4D97-AF65-F5344CB8AC3E}">
        <p14:creationId xmlns:p14="http://schemas.microsoft.com/office/powerpoint/2010/main" val="1673453718"/>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E506C608-67EA-723C-7ED6-778FC192166C}"/>
              </a:ext>
            </a:extLst>
          </p:cNvPr>
          <p:cNvSpPr txBox="1"/>
          <p:nvPr/>
        </p:nvSpPr>
        <p:spPr>
          <a:xfrm>
            <a:off x="1149466" y="1417305"/>
            <a:ext cx="6106770" cy="367024"/>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a:t>
            </a:r>
            <a:r>
              <a:rPr lang="id-ID"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ji</a:t>
            </a: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b="1"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Boothstrapping</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52" name="TextBox 51">
            <a:extLst>
              <a:ext uri="{FF2B5EF4-FFF2-40B4-BE49-F238E27FC236}">
                <a16:creationId xmlns:a16="http://schemas.microsoft.com/office/drawing/2014/main" id="{E8BB6978-2293-7D79-5EE9-7BBEBFB19E79}"/>
              </a:ext>
            </a:extLst>
          </p:cNvPr>
          <p:cNvSpPr txBox="1"/>
          <p:nvPr/>
        </p:nvSpPr>
        <p:spPr>
          <a:xfrm>
            <a:off x="1028796" y="5812255"/>
            <a:ext cx="16863551" cy="3046988"/>
          </a:xfrm>
          <a:prstGeom prst="rect">
            <a:avLst/>
          </a:prstGeom>
          <a:noFill/>
        </p:spPr>
        <p:txBody>
          <a:bodyPr wrap="square">
            <a:spAutoFit/>
          </a:bodyPr>
          <a:lstStyle/>
          <a:p>
            <a:pPr algn="just"/>
            <a:r>
              <a:rPr lang="en-ID" sz="2400" dirty="0" err="1"/>
              <a:t>Berdasarkan</a:t>
            </a:r>
            <a:r>
              <a:rPr lang="en-ID" sz="2400" dirty="0"/>
              <a:t> </a:t>
            </a:r>
            <a:r>
              <a:rPr lang="en-ID" sz="2400" dirty="0" err="1"/>
              <a:t>hasil</a:t>
            </a:r>
            <a:r>
              <a:rPr lang="en-ID" sz="2400" dirty="0"/>
              <a:t> </a:t>
            </a:r>
            <a:r>
              <a:rPr lang="en-ID" sz="2400" dirty="0" err="1"/>
              <a:t>pengujian</a:t>
            </a:r>
            <a:r>
              <a:rPr lang="en-ID" sz="2400" dirty="0"/>
              <a:t> </a:t>
            </a:r>
            <a:r>
              <a:rPr lang="en-ID" sz="2400" dirty="0" err="1"/>
              <a:t>hipotesis</a:t>
            </a:r>
            <a:r>
              <a:rPr lang="en-ID" sz="2400" dirty="0"/>
              <a:t>, </a:t>
            </a:r>
            <a:r>
              <a:rPr lang="en-ID" sz="2400" dirty="0" err="1"/>
              <a:t>ditemukan</a:t>
            </a:r>
            <a:r>
              <a:rPr lang="en-ID" sz="2400" dirty="0"/>
              <a:t> </a:t>
            </a:r>
            <a:r>
              <a:rPr lang="en-ID" sz="2400" dirty="0" err="1"/>
              <a:t>bahwa</a:t>
            </a:r>
            <a:r>
              <a:rPr lang="en-ID" sz="2400" dirty="0"/>
              <a:t> Beban </a:t>
            </a:r>
            <a:r>
              <a:rPr lang="en-ID" sz="2400" dirty="0" err="1"/>
              <a:t>Kerja</a:t>
            </a:r>
            <a:r>
              <a:rPr lang="en-ID" sz="2400" dirty="0"/>
              <a:t> (BK), </a:t>
            </a:r>
            <a:r>
              <a:rPr lang="en-ID" sz="2400" dirty="0" err="1"/>
              <a:t>Digitalisasi</a:t>
            </a:r>
            <a:r>
              <a:rPr lang="en-ID" sz="2400" dirty="0"/>
              <a:t> (D), </a:t>
            </a:r>
            <a:r>
              <a:rPr lang="en-ID" sz="2400" dirty="0" err="1"/>
              <a:t>Pelatihan</a:t>
            </a:r>
            <a:r>
              <a:rPr lang="en-ID" sz="2400" dirty="0"/>
              <a:t> (P), dan Work-Life Balance (WB) </a:t>
            </a:r>
            <a:r>
              <a:rPr lang="en-ID" sz="2400" dirty="0" err="1"/>
              <a:t>berpengaruh</a:t>
            </a:r>
            <a:r>
              <a:rPr lang="en-ID" sz="2400" dirty="0"/>
              <a:t> </a:t>
            </a:r>
            <a:r>
              <a:rPr lang="en-ID" sz="2400" dirty="0" err="1"/>
              <a:t>positif</a:t>
            </a:r>
            <a:r>
              <a:rPr lang="en-ID" sz="2400" dirty="0"/>
              <a:t> dan </a:t>
            </a:r>
            <a:r>
              <a:rPr lang="en-ID" sz="2400" dirty="0" err="1"/>
              <a:t>signifikan</a:t>
            </a:r>
            <a:r>
              <a:rPr lang="en-ID" sz="2400" dirty="0"/>
              <a:t> </a:t>
            </a:r>
            <a:r>
              <a:rPr lang="en-ID" sz="2400" dirty="0" err="1"/>
              <a:t>terhadap</a:t>
            </a:r>
            <a:r>
              <a:rPr lang="en-ID" sz="2400" dirty="0"/>
              <a:t> </a:t>
            </a:r>
            <a:r>
              <a:rPr lang="en-ID" sz="2400" dirty="0" err="1"/>
              <a:t>Produktivitas</a:t>
            </a:r>
            <a:r>
              <a:rPr lang="en-ID" sz="2400" dirty="0"/>
              <a:t> </a:t>
            </a:r>
            <a:r>
              <a:rPr lang="en-ID" sz="2400" dirty="0" err="1"/>
              <a:t>Karyawan</a:t>
            </a:r>
            <a:r>
              <a:rPr lang="en-ID" sz="2400" dirty="0"/>
              <a:t> (PK). Hal </a:t>
            </a:r>
            <a:r>
              <a:rPr lang="en-ID" sz="2400" dirty="0" err="1"/>
              <a:t>ini</a:t>
            </a:r>
            <a:r>
              <a:rPr lang="en-ID" sz="2400" dirty="0"/>
              <a:t> </a:t>
            </a:r>
            <a:r>
              <a:rPr lang="en-ID" sz="2400" dirty="0" err="1"/>
              <a:t>dibuktikan</a:t>
            </a:r>
            <a:r>
              <a:rPr lang="en-ID" sz="2400" dirty="0"/>
              <a:t> </a:t>
            </a:r>
            <a:r>
              <a:rPr lang="en-ID" sz="2400" dirty="0" err="1"/>
              <a:t>dengan</a:t>
            </a:r>
            <a:r>
              <a:rPr lang="en-ID" sz="2400" dirty="0"/>
              <a:t> </a:t>
            </a:r>
            <a:r>
              <a:rPr lang="en-ID" sz="2400" dirty="0" err="1"/>
              <a:t>nilai</a:t>
            </a:r>
            <a:r>
              <a:rPr lang="en-ID" sz="2400" dirty="0"/>
              <a:t> T-Statistic &gt; 1,96 dan P-Value &lt; 0,05 pada </a:t>
            </a:r>
            <a:r>
              <a:rPr lang="en-ID" sz="2400" dirty="0" err="1"/>
              <a:t>keempat</a:t>
            </a:r>
            <a:r>
              <a:rPr lang="en-ID" sz="2400" dirty="0"/>
              <a:t> </a:t>
            </a:r>
            <a:r>
              <a:rPr lang="en-ID" sz="2400" dirty="0" err="1"/>
              <a:t>jalur</a:t>
            </a:r>
            <a:r>
              <a:rPr lang="en-ID" sz="2400" dirty="0"/>
              <a:t> </a:t>
            </a:r>
            <a:r>
              <a:rPr lang="en-ID" sz="2400" dirty="0" err="1"/>
              <a:t>tersebut</a:t>
            </a:r>
            <a:r>
              <a:rPr lang="en-ID" sz="2400" dirty="0"/>
              <a:t>.</a:t>
            </a:r>
          </a:p>
          <a:p>
            <a:pPr algn="just"/>
            <a:endParaRPr lang="en-ID" sz="2400" dirty="0"/>
          </a:p>
          <a:p>
            <a:pPr algn="just"/>
            <a:r>
              <a:rPr lang="en-ID" sz="2400" dirty="0" err="1"/>
              <a:t>Namun</a:t>
            </a:r>
            <a:r>
              <a:rPr lang="en-ID" sz="2400" dirty="0"/>
              <a:t>, </a:t>
            </a:r>
            <a:r>
              <a:rPr lang="en-ID" sz="2400" dirty="0" err="1"/>
              <a:t>pengujian</a:t>
            </a:r>
            <a:r>
              <a:rPr lang="en-ID" sz="2400" dirty="0"/>
              <a:t> pada </a:t>
            </a:r>
            <a:r>
              <a:rPr lang="en-ID" sz="2400" dirty="0" err="1"/>
              <a:t>efek</a:t>
            </a:r>
            <a:r>
              <a:rPr lang="en-ID" sz="2400" dirty="0"/>
              <a:t> </a:t>
            </a:r>
            <a:r>
              <a:rPr lang="en-ID" sz="2400" dirty="0" err="1"/>
              <a:t>moderasi</a:t>
            </a:r>
            <a:r>
              <a:rPr lang="en-ID" sz="2400" dirty="0"/>
              <a:t> </a:t>
            </a:r>
            <a:r>
              <a:rPr lang="en-ID" sz="2400" dirty="0" err="1"/>
              <a:t>menunjukkan</a:t>
            </a:r>
            <a:r>
              <a:rPr lang="en-ID" sz="2400" dirty="0"/>
              <a:t> </a:t>
            </a:r>
            <a:r>
              <a:rPr lang="en-ID" sz="2400" dirty="0" err="1"/>
              <a:t>bahwa</a:t>
            </a:r>
            <a:r>
              <a:rPr lang="en-ID" sz="2400" dirty="0"/>
              <a:t> </a:t>
            </a:r>
            <a:r>
              <a:rPr lang="en-ID" sz="2400" dirty="0" err="1"/>
              <a:t>Digitalisasi</a:t>
            </a:r>
            <a:r>
              <a:rPr lang="en-ID" sz="2400" dirty="0"/>
              <a:t> (D) </a:t>
            </a:r>
            <a:r>
              <a:rPr lang="en-ID" sz="2400" dirty="0" err="1"/>
              <a:t>tidak</a:t>
            </a:r>
            <a:r>
              <a:rPr lang="en-ID" sz="2400" dirty="0"/>
              <a:t> </a:t>
            </a:r>
            <a:r>
              <a:rPr lang="en-ID" sz="2400" dirty="0" err="1"/>
              <a:t>mampu</a:t>
            </a:r>
            <a:r>
              <a:rPr lang="en-ID" sz="2400" dirty="0"/>
              <a:t> </a:t>
            </a:r>
            <a:r>
              <a:rPr lang="en-ID" sz="2400" dirty="0" err="1"/>
              <a:t>memoderasi</a:t>
            </a:r>
            <a:r>
              <a:rPr lang="en-ID" sz="2400" dirty="0"/>
              <a:t> </a:t>
            </a:r>
            <a:r>
              <a:rPr lang="en-ID" sz="2400" dirty="0" err="1"/>
              <a:t>pengaruh</a:t>
            </a:r>
            <a:r>
              <a:rPr lang="en-ID" sz="2400" dirty="0"/>
              <a:t> Beban </a:t>
            </a:r>
            <a:r>
              <a:rPr lang="en-ID" sz="2400" dirty="0" err="1"/>
              <a:t>Kerja</a:t>
            </a:r>
            <a:r>
              <a:rPr lang="en-ID" sz="2400" dirty="0"/>
              <a:t>, </a:t>
            </a:r>
            <a:r>
              <a:rPr lang="en-ID" sz="2400" dirty="0" err="1"/>
              <a:t>Pelatihan</a:t>
            </a:r>
            <a:r>
              <a:rPr lang="en-ID" sz="2400" dirty="0"/>
              <a:t>, </a:t>
            </a:r>
            <a:r>
              <a:rPr lang="en-ID" sz="2400" dirty="0" err="1"/>
              <a:t>maupun</a:t>
            </a:r>
            <a:r>
              <a:rPr lang="en-ID" sz="2400" dirty="0"/>
              <a:t> Work-Life Balance </a:t>
            </a:r>
            <a:r>
              <a:rPr lang="en-ID" sz="2400" dirty="0" err="1"/>
              <a:t>terhadap</a:t>
            </a:r>
            <a:r>
              <a:rPr lang="en-ID" sz="2400" dirty="0"/>
              <a:t> </a:t>
            </a:r>
            <a:r>
              <a:rPr lang="en-ID" sz="2400" dirty="0" err="1"/>
              <a:t>Produktivitas</a:t>
            </a:r>
            <a:r>
              <a:rPr lang="en-ID" sz="2400" dirty="0"/>
              <a:t> </a:t>
            </a:r>
            <a:r>
              <a:rPr lang="en-ID" sz="2400" dirty="0" err="1"/>
              <a:t>Karyawan</a:t>
            </a:r>
            <a:r>
              <a:rPr lang="en-ID" sz="2400" dirty="0"/>
              <a:t>. Hal </a:t>
            </a:r>
            <a:r>
              <a:rPr lang="en-ID" sz="2400" dirty="0" err="1"/>
              <a:t>ini</a:t>
            </a:r>
            <a:r>
              <a:rPr lang="en-ID" sz="2400" dirty="0"/>
              <a:t> </a:t>
            </a:r>
            <a:r>
              <a:rPr lang="en-ID" sz="2400" dirty="0" err="1"/>
              <a:t>terlihat</a:t>
            </a:r>
            <a:r>
              <a:rPr lang="en-ID" sz="2400" dirty="0"/>
              <a:t> </a:t>
            </a:r>
            <a:r>
              <a:rPr lang="en-ID" sz="2400" dirty="0" err="1"/>
              <a:t>dari</a:t>
            </a:r>
            <a:r>
              <a:rPr lang="en-ID" sz="2400" dirty="0"/>
              <a:t> </a:t>
            </a:r>
            <a:r>
              <a:rPr lang="en-ID" sz="2400" dirty="0" err="1"/>
              <a:t>nilai</a:t>
            </a:r>
            <a:r>
              <a:rPr lang="en-ID" sz="2400" dirty="0"/>
              <a:t> P-Value pada </a:t>
            </a:r>
            <a:r>
              <a:rPr lang="en-ID" sz="2400" dirty="0" err="1"/>
              <a:t>jalur</a:t>
            </a:r>
            <a:r>
              <a:rPr lang="en-ID" sz="2400" dirty="0"/>
              <a:t> </a:t>
            </a:r>
            <a:r>
              <a:rPr lang="en-ID" sz="2400" dirty="0" err="1"/>
              <a:t>interaksi</a:t>
            </a:r>
            <a:r>
              <a:rPr lang="en-ID" sz="2400" dirty="0"/>
              <a:t> (BKD, PD, dan WBD) yang </a:t>
            </a:r>
            <a:r>
              <a:rPr lang="en-ID" sz="2400" dirty="0" err="1"/>
              <a:t>lebih</a:t>
            </a:r>
            <a:r>
              <a:rPr lang="en-ID" sz="2400" dirty="0"/>
              <a:t> </a:t>
            </a:r>
            <a:r>
              <a:rPr lang="en-ID" sz="2400" dirty="0" err="1"/>
              <a:t>besar</a:t>
            </a:r>
            <a:r>
              <a:rPr lang="en-ID" sz="2400" dirty="0"/>
              <a:t> </a:t>
            </a:r>
            <a:r>
              <a:rPr lang="en-ID" sz="2400" dirty="0" err="1"/>
              <a:t>dari</a:t>
            </a:r>
            <a:r>
              <a:rPr lang="en-ID" sz="2400" dirty="0"/>
              <a:t> 0,05. </a:t>
            </a:r>
            <a:r>
              <a:rPr lang="en-ID" sz="2400" dirty="0" err="1"/>
              <a:t>Dengan</a:t>
            </a:r>
            <a:r>
              <a:rPr lang="en-ID" sz="2400" dirty="0"/>
              <a:t> </a:t>
            </a:r>
            <a:r>
              <a:rPr lang="en-ID" sz="2400" dirty="0" err="1"/>
              <a:t>demikian</a:t>
            </a:r>
            <a:r>
              <a:rPr lang="en-ID" sz="2400" dirty="0"/>
              <a:t>, </a:t>
            </a:r>
            <a:r>
              <a:rPr lang="en-ID" sz="2400" dirty="0" err="1"/>
              <a:t>hipotesis</a:t>
            </a:r>
            <a:r>
              <a:rPr lang="en-ID" sz="2400" dirty="0"/>
              <a:t> </a:t>
            </a:r>
            <a:r>
              <a:rPr lang="en-ID" sz="2400" dirty="0" err="1"/>
              <a:t>pengaruh</a:t>
            </a:r>
            <a:r>
              <a:rPr lang="en-ID" sz="2400" dirty="0"/>
              <a:t> </a:t>
            </a:r>
            <a:r>
              <a:rPr lang="en-ID" sz="2400" dirty="0" err="1"/>
              <a:t>langsung</a:t>
            </a:r>
            <a:r>
              <a:rPr lang="en-ID" sz="2400" dirty="0"/>
              <a:t> (H1, H2, H3, dan H4) </a:t>
            </a:r>
            <a:r>
              <a:rPr lang="en-ID" sz="2400" dirty="0" err="1"/>
              <a:t>dinyatakan</a:t>
            </a:r>
            <a:r>
              <a:rPr lang="en-ID" sz="2400" dirty="0"/>
              <a:t> </a:t>
            </a:r>
            <a:r>
              <a:rPr lang="en-ID" sz="2400" dirty="0" err="1"/>
              <a:t>terdukung</a:t>
            </a:r>
            <a:r>
              <a:rPr lang="en-ID" sz="2400" dirty="0"/>
              <a:t>, </a:t>
            </a:r>
            <a:r>
              <a:rPr lang="en-ID" sz="2400" dirty="0" err="1"/>
              <a:t>sementara</a:t>
            </a:r>
            <a:r>
              <a:rPr lang="en-ID" sz="2400" dirty="0"/>
              <a:t> </a:t>
            </a:r>
            <a:r>
              <a:rPr lang="en-ID" sz="2400" dirty="0" err="1"/>
              <a:t>hipotesis</a:t>
            </a:r>
            <a:r>
              <a:rPr lang="en-ID" sz="2400" dirty="0"/>
              <a:t> </a:t>
            </a:r>
            <a:r>
              <a:rPr lang="en-ID" sz="2400" dirty="0" err="1"/>
              <a:t>moderasi</a:t>
            </a:r>
            <a:r>
              <a:rPr lang="en-ID" sz="2400" dirty="0"/>
              <a:t> </a:t>
            </a:r>
            <a:r>
              <a:rPr lang="en-ID" sz="2400" dirty="0" err="1"/>
              <a:t>dinyatakan</a:t>
            </a:r>
            <a:r>
              <a:rPr lang="en-ID" sz="2400" dirty="0"/>
              <a:t> </a:t>
            </a:r>
            <a:r>
              <a:rPr lang="en-ID" sz="2400" dirty="0" err="1"/>
              <a:t>tidak</a:t>
            </a:r>
            <a:r>
              <a:rPr lang="en-ID" sz="2400" dirty="0"/>
              <a:t> </a:t>
            </a:r>
            <a:r>
              <a:rPr lang="en-ID" sz="2400" dirty="0" err="1"/>
              <a:t>signifikan</a:t>
            </a:r>
            <a:r>
              <a:rPr lang="en-ID" sz="2400" dirty="0"/>
              <a:t>.</a:t>
            </a:r>
          </a:p>
        </p:txBody>
      </p:sp>
      <p:graphicFrame>
        <p:nvGraphicFramePr>
          <p:cNvPr id="45" name="Table 44">
            <a:extLst>
              <a:ext uri="{FF2B5EF4-FFF2-40B4-BE49-F238E27FC236}">
                <a16:creationId xmlns:a16="http://schemas.microsoft.com/office/drawing/2014/main" id="{11A8A312-8554-F234-3FA4-B7755A512802}"/>
              </a:ext>
            </a:extLst>
          </p:cNvPr>
          <p:cNvGraphicFramePr>
            <a:graphicFrameLocks noGrp="1"/>
          </p:cNvGraphicFramePr>
          <p:nvPr>
            <p:extLst>
              <p:ext uri="{D42A27DB-BD31-4B8C-83A1-F6EECF244321}">
                <p14:modId xmlns:p14="http://schemas.microsoft.com/office/powerpoint/2010/main" val="838980853"/>
              </p:ext>
            </p:extLst>
          </p:nvPr>
        </p:nvGraphicFramePr>
        <p:xfrm>
          <a:off x="1119649" y="1791473"/>
          <a:ext cx="15605565" cy="4096464"/>
        </p:xfrm>
        <a:graphic>
          <a:graphicData uri="http://schemas.openxmlformats.org/drawingml/2006/table">
            <a:tbl>
              <a:tblPr>
                <a:tableStyleId>{5C22544A-7EE6-4342-B048-85BDC9FD1C3A}</a:tableStyleId>
              </a:tblPr>
              <a:tblGrid>
                <a:gridCol w="1983208">
                  <a:extLst>
                    <a:ext uri="{9D8B030D-6E8A-4147-A177-3AD203B41FA5}">
                      <a16:colId xmlns:a16="http://schemas.microsoft.com/office/drawing/2014/main" val="885449942"/>
                    </a:ext>
                  </a:extLst>
                </a:gridCol>
                <a:gridCol w="4259019">
                  <a:extLst>
                    <a:ext uri="{9D8B030D-6E8A-4147-A177-3AD203B41FA5}">
                      <a16:colId xmlns:a16="http://schemas.microsoft.com/office/drawing/2014/main" val="523260731"/>
                    </a:ext>
                  </a:extLst>
                </a:gridCol>
                <a:gridCol w="1365487">
                  <a:extLst>
                    <a:ext uri="{9D8B030D-6E8A-4147-A177-3AD203B41FA5}">
                      <a16:colId xmlns:a16="http://schemas.microsoft.com/office/drawing/2014/main" val="2892378196"/>
                    </a:ext>
                  </a:extLst>
                </a:gridCol>
                <a:gridCol w="2600927">
                  <a:extLst>
                    <a:ext uri="{9D8B030D-6E8A-4147-A177-3AD203B41FA5}">
                      <a16:colId xmlns:a16="http://schemas.microsoft.com/office/drawing/2014/main" val="3448726709"/>
                    </a:ext>
                  </a:extLst>
                </a:gridCol>
                <a:gridCol w="1788137">
                  <a:extLst>
                    <a:ext uri="{9D8B030D-6E8A-4147-A177-3AD203B41FA5}">
                      <a16:colId xmlns:a16="http://schemas.microsoft.com/office/drawing/2014/main" val="3345380019"/>
                    </a:ext>
                  </a:extLst>
                </a:gridCol>
                <a:gridCol w="3608787">
                  <a:extLst>
                    <a:ext uri="{9D8B030D-6E8A-4147-A177-3AD203B41FA5}">
                      <a16:colId xmlns:a16="http://schemas.microsoft.com/office/drawing/2014/main" val="1367715508"/>
                    </a:ext>
                  </a:extLst>
                </a:gridCol>
              </a:tblGrid>
              <a:tr h="512058">
                <a:tc>
                  <a:txBody>
                    <a:bodyPr/>
                    <a:lstStyle/>
                    <a:p>
                      <a:pPr algn="l" fontAlgn="ctr">
                        <a:buNone/>
                      </a:pPr>
                      <a:r>
                        <a:rPr lang="en-ID" sz="2000" b="1" i="0" u="none" strike="noStrike">
                          <a:solidFill>
                            <a:srgbClr val="000000"/>
                          </a:solidFill>
                          <a:effectLst/>
                          <a:latin typeface="Times New Roman" panose="02020603050405020304" pitchFamily="18" charset="0"/>
                        </a:rPr>
                        <a:t>Jalur</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Original Sample (O)</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STDEV</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T-Statistic</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P-Value</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Keterangan</a:t>
                      </a:r>
                    </a:p>
                  </a:txBody>
                  <a:tcPr marL="9525" marR="9525" marT="9525" marB="0" anchor="ctr"/>
                </a:tc>
                <a:extLst>
                  <a:ext uri="{0D108BD9-81ED-4DB2-BD59-A6C34878D82A}">
                    <a16:rowId xmlns:a16="http://schemas.microsoft.com/office/drawing/2014/main" val="2074087408"/>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BK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0,69</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0,024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29370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Signifikan</a:t>
                      </a:r>
                    </a:p>
                  </a:txBody>
                  <a:tcPr marL="9525" marR="9525" marT="9525" marB="0" anchor="ctr"/>
                </a:tc>
                <a:extLst>
                  <a:ext uri="{0D108BD9-81ED-4DB2-BD59-A6C34878D82A}">
                    <a16:rowId xmlns:a16="http://schemas.microsoft.com/office/drawing/2014/main" val="1037861300"/>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BKD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0,036</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0,036</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0,993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0,161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Tidak signifikan</a:t>
                      </a:r>
                    </a:p>
                  </a:txBody>
                  <a:tcPr marL="9525" marR="9525" marT="9525" marB="0" anchor="ctr"/>
                </a:tc>
                <a:extLst>
                  <a:ext uri="{0D108BD9-81ED-4DB2-BD59-A6C34878D82A}">
                    <a16:rowId xmlns:a16="http://schemas.microsoft.com/office/drawing/2014/main" val="2570226859"/>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D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5174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Signifikan</a:t>
                      </a:r>
                    </a:p>
                  </a:txBody>
                  <a:tcPr marL="9525" marR="9525" marT="9525" marB="0" anchor="ctr"/>
                </a:tc>
                <a:extLst>
                  <a:ext uri="{0D108BD9-81ED-4DB2-BD59-A6C34878D82A}">
                    <a16:rowId xmlns:a16="http://schemas.microsoft.com/office/drawing/2014/main" val="1999363579"/>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P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0,088</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0,036</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2461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0,007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Signifikan</a:t>
                      </a:r>
                    </a:p>
                  </a:txBody>
                  <a:tcPr marL="9525" marR="9525" marT="9525" marB="0" anchor="ctr"/>
                </a:tc>
                <a:extLst>
                  <a:ext uri="{0D108BD9-81ED-4DB2-BD59-A6C34878D82A}">
                    <a16:rowId xmlns:a16="http://schemas.microsoft.com/office/drawing/2014/main" val="2216920882"/>
                  </a:ext>
                </a:extLst>
              </a:tr>
              <a:tr h="512058">
                <a:tc>
                  <a:txBody>
                    <a:bodyPr/>
                    <a:lstStyle/>
                    <a:p>
                      <a:pPr algn="l" fontAlgn="ctr">
                        <a:buNone/>
                      </a:pPr>
                      <a:r>
                        <a:rPr lang="en-ID" sz="2000" b="0" i="0" u="none" strike="noStrike" dirty="0">
                          <a:solidFill>
                            <a:srgbClr val="000000"/>
                          </a:solidFill>
                          <a:effectLst/>
                          <a:latin typeface="Times New Roman" panose="02020603050405020304" pitchFamily="18" charset="0"/>
                        </a:rPr>
                        <a:t>PD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-0,044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0,041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1081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Tidak signifikan</a:t>
                      </a:r>
                    </a:p>
                  </a:txBody>
                  <a:tcPr marL="9525" marR="9525" marT="9525" marB="0" anchor="ctr"/>
                </a:tc>
                <a:extLst>
                  <a:ext uri="{0D108BD9-81ED-4DB2-BD59-A6C34878D82A}">
                    <a16:rowId xmlns:a16="http://schemas.microsoft.com/office/drawing/2014/main" val="2111453600"/>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WB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0,137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3992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Signifikan</a:t>
                      </a:r>
                    </a:p>
                  </a:txBody>
                  <a:tcPr marL="9525" marR="9525" marT="9525" marB="0" anchor="ctr"/>
                </a:tc>
                <a:extLst>
                  <a:ext uri="{0D108BD9-81ED-4DB2-BD59-A6C34878D82A}">
                    <a16:rowId xmlns:a16="http://schemas.microsoft.com/office/drawing/2014/main" val="3838908176"/>
                  </a:ext>
                </a:extLst>
              </a:tr>
              <a:tr h="512058">
                <a:tc>
                  <a:txBody>
                    <a:bodyPr/>
                    <a:lstStyle/>
                    <a:p>
                      <a:pPr algn="l" fontAlgn="ctr">
                        <a:buNone/>
                      </a:pPr>
                      <a:r>
                        <a:rPr lang="en-ID" sz="2000" b="0" i="0" u="none" strike="noStrike">
                          <a:solidFill>
                            <a:srgbClr val="000000"/>
                          </a:solidFill>
                          <a:effectLst/>
                          <a:latin typeface="Times New Roman" panose="02020603050405020304" pitchFamily="18" charset="0"/>
                        </a:rPr>
                        <a:t>WBD → 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0,008</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0,263</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0,397</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Tidak </a:t>
                      </a:r>
                      <a:r>
                        <a:rPr lang="en-ID" sz="2000" b="0" i="0" u="none" strike="noStrike" dirty="0" err="1">
                          <a:solidFill>
                            <a:srgbClr val="000000"/>
                          </a:solidFill>
                          <a:effectLst/>
                          <a:latin typeface="Times New Roman" panose="02020603050405020304" pitchFamily="18" charset="0"/>
                        </a:rPr>
                        <a:t>signifikan</a:t>
                      </a:r>
                      <a:endParaRPr lang="en-ID"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65801974"/>
                  </a:ext>
                </a:extLst>
              </a:tr>
            </a:tbl>
          </a:graphicData>
        </a:graphic>
      </p:graphicFrame>
    </p:spTree>
    <p:extLst>
      <p:ext uri="{BB962C8B-B14F-4D97-AF65-F5344CB8AC3E}">
        <p14:creationId xmlns:p14="http://schemas.microsoft.com/office/powerpoint/2010/main" val="221307690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E506C608-67EA-723C-7ED6-778FC192166C}"/>
              </a:ext>
            </a:extLst>
          </p:cNvPr>
          <p:cNvSpPr txBox="1"/>
          <p:nvPr/>
        </p:nvSpPr>
        <p:spPr>
          <a:xfrm>
            <a:off x="1149466" y="1417305"/>
            <a:ext cx="6106770" cy="367024"/>
          </a:xfrm>
          <a:prstGeom prst="rect">
            <a:avLst/>
          </a:prstGeom>
        </p:spPr>
        <p:txBody>
          <a:bodyPr wrap="square" lIns="0" tIns="0" rIns="0" bIns="0" rtlCol="0" anchor="t">
            <a:spAutoFit/>
          </a:bodyPr>
          <a:lstStyle/>
          <a:p>
            <a:pPr algn="l">
              <a:lnSpc>
                <a:spcPts val="3240"/>
              </a:lnSpc>
            </a:pPr>
            <a:r>
              <a:rPr lang="en-US" sz="1800" b="1"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Pengujian</a:t>
            </a: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b="1"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Hipotesis</a:t>
            </a: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T-Statistic &gt; 1.96 dan P-Value &gt; 0,05</a:t>
            </a:r>
            <a:endParaRPr lang="en-US" b="1" dirty="0">
              <a:solidFill>
                <a:srgbClr val="000000"/>
              </a:solidFill>
              <a:latin typeface="Abadi" panose="020B0604020104020204" pitchFamily="34" charset="0"/>
              <a:ea typeface="Calibri (MS) Bold"/>
              <a:cs typeface="Calibri (MS) Bold"/>
              <a:sym typeface="Calibri (MS) Bold"/>
            </a:endParaRPr>
          </a:p>
        </p:txBody>
      </p:sp>
      <p:graphicFrame>
        <p:nvGraphicFramePr>
          <p:cNvPr id="45" name="Table 44">
            <a:extLst>
              <a:ext uri="{FF2B5EF4-FFF2-40B4-BE49-F238E27FC236}">
                <a16:creationId xmlns:a16="http://schemas.microsoft.com/office/drawing/2014/main" id="{7EC564DC-CC94-B5BC-EE6F-98FA3B6919B7}"/>
              </a:ext>
            </a:extLst>
          </p:cNvPr>
          <p:cNvGraphicFramePr>
            <a:graphicFrameLocks noGrp="1"/>
          </p:cNvGraphicFramePr>
          <p:nvPr>
            <p:extLst>
              <p:ext uri="{D42A27DB-BD31-4B8C-83A1-F6EECF244321}">
                <p14:modId xmlns:p14="http://schemas.microsoft.com/office/powerpoint/2010/main" val="1484451644"/>
              </p:ext>
            </p:extLst>
          </p:nvPr>
        </p:nvGraphicFramePr>
        <p:xfrm>
          <a:off x="732180" y="3096402"/>
          <a:ext cx="15971188" cy="3726608"/>
        </p:xfrm>
        <a:graphic>
          <a:graphicData uri="http://schemas.openxmlformats.org/drawingml/2006/table">
            <a:tbl>
              <a:tblPr>
                <a:tableStyleId>{5C22544A-7EE6-4342-B048-85BDC9FD1C3A}</a:tableStyleId>
              </a:tblPr>
              <a:tblGrid>
                <a:gridCol w="1845156">
                  <a:extLst>
                    <a:ext uri="{9D8B030D-6E8A-4147-A177-3AD203B41FA5}">
                      <a16:colId xmlns:a16="http://schemas.microsoft.com/office/drawing/2014/main" val="775619653"/>
                    </a:ext>
                  </a:extLst>
                </a:gridCol>
                <a:gridCol w="3962547">
                  <a:extLst>
                    <a:ext uri="{9D8B030D-6E8A-4147-A177-3AD203B41FA5}">
                      <a16:colId xmlns:a16="http://schemas.microsoft.com/office/drawing/2014/main" val="2131369549"/>
                    </a:ext>
                  </a:extLst>
                </a:gridCol>
                <a:gridCol w="1270436">
                  <a:extLst>
                    <a:ext uri="{9D8B030D-6E8A-4147-A177-3AD203B41FA5}">
                      <a16:colId xmlns:a16="http://schemas.microsoft.com/office/drawing/2014/main" val="4067935829"/>
                    </a:ext>
                  </a:extLst>
                </a:gridCol>
                <a:gridCol w="2419877">
                  <a:extLst>
                    <a:ext uri="{9D8B030D-6E8A-4147-A177-3AD203B41FA5}">
                      <a16:colId xmlns:a16="http://schemas.microsoft.com/office/drawing/2014/main" val="4139084320"/>
                    </a:ext>
                  </a:extLst>
                </a:gridCol>
                <a:gridCol w="1663665">
                  <a:extLst>
                    <a:ext uri="{9D8B030D-6E8A-4147-A177-3AD203B41FA5}">
                      <a16:colId xmlns:a16="http://schemas.microsoft.com/office/drawing/2014/main" val="2055691101"/>
                    </a:ext>
                  </a:extLst>
                </a:gridCol>
                <a:gridCol w="3357580">
                  <a:extLst>
                    <a:ext uri="{9D8B030D-6E8A-4147-A177-3AD203B41FA5}">
                      <a16:colId xmlns:a16="http://schemas.microsoft.com/office/drawing/2014/main" val="2640824999"/>
                    </a:ext>
                  </a:extLst>
                </a:gridCol>
                <a:gridCol w="1451927">
                  <a:extLst>
                    <a:ext uri="{9D8B030D-6E8A-4147-A177-3AD203B41FA5}">
                      <a16:colId xmlns:a16="http://schemas.microsoft.com/office/drawing/2014/main" val="3522547209"/>
                    </a:ext>
                  </a:extLst>
                </a:gridCol>
              </a:tblGrid>
              <a:tr h="465826">
                <a:tc>
                  <a:txBody>
                    <a:bodyPr/>
                    <a:lstStyle/>
                    <a:p>
                      <a:pPr algn="l"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Jalur</a:t>
                      </a:r>
                    </a:p>
                  </a:txBody>
                  <a:tcPr marL="9525" marR="9525" marT="9525" marB="0" anchor="ctr"/>
                </a:tc>
                <a:tc>
                  <a:txBody>
                    <a:bodyPr/>
                    <a:lstStyle/>
                    <a:p>
                      <a:pPr algn="ctr"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Original Sample (O)</a:t>
                      </a:r>
                    </a:p>
                  </a:txBody>
                  <a:tcPr marL="9525" marR="9525" marT="9525" marB="0" anchor="ctr"/>
                </a:tc>
                <a:tc>
                  <a:txBody>
                    <a:bodyPr/>
                    <a:lstStyle/>
                    <a:p>
                      <a:pPr algn="ctr"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STDEV</a:t>
                      </a:r>
                    </a:p>
                  </a:txBody>
                  <a:tcPr marL="9525" marR="9525" marT="9525" marB="0" anchor="ctr"/>
                </a:tc>
                <a:tc>
                  <a:txBody>
                    <a:bodyPr/>
                    <a:lstStyle/>
                    <a:p>
                      <a:pPr algn="ctr"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T-Statistic</a:t>
                      </a:r>
                    </a:p>
                  </a:txBody>
                  <a:tcPr marL="9525" marR="9525" marT="9525" marB="0" anchor="ctr"/>
                </a:tc>
                <a:tc>
                  <a:txBody>
                    <a:bodyPr/>
                    <a:lstStyle/>
                    <a:p>
                      <a:pPr algn="ctr"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P-Value</a:t>
                      </a:r>
                    </a:p>
                  </a:txBody>
                  <a:tcPr marL="9525" marR="9525" marT="9525" marB="0" anchor="ctr"/>
                </a:tc>
                <a:tc>
                  <a:txBody>
                    <a:bodyPr/>
                    <a:lstStyle/>
                    <a:p>
                      <a:pPr algn="ctr" fontAlgn="ctr">
                        <a:buNone/>
                      </a:pPr>
                      <a:r>
                        <a:rPr lang="en-ID" sz="2400" b="1" i="0" u="none" strike="noStrike">
                          <a:solidFill>
                            <a:srgbClr val="000000"/>
                          </a:solidFill>
                          <a:effectLst/>
                          <a:latin typeface="Times New Roman" panose="02020603050405020304" pitchFamily="18" charset="0"/>
                          <a:cs typeface="Times New Roman" panose="02020603050405020304" pitchFamily="18" charset="0"/>
                        </a:rPr>
                        <a:t>Keterangan</a:t>
                      </a:r>
                    </a:p>
                  </a:txBody>
                  <a:tcPr marL="9525" marR="9525" marT="9525" marB="0" anchor="ctr"/>
                </a:tc>
                <a:tc>
                  <a:txBody>
                    <a:bodyPr/>
                    <a:lstStyle/>
                    <a:p>
                      <a:pPr algn="l" fontAlgn="b">
                        <a:buNone/>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Keputusan</a:t>
                      </a:r>
                      <a:endParaRPr lang="en-ID"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2658238332"/>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BK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0,69</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0,024</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29370</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Signifikan</a:t>
                      </a:r>
                    </a:p>
                  </a:txBody>
                  <a:tcPr marL="9525" marR="9525" marT="9525" marB="0" anchor="ctr"/>
                </a:tc>
                <a:tc>
                  <a:txBody>
                    <a:bodyPr/>
                    <a:lstStyle/>
                    <a:p>
                      <a:pPr algn="l" fontAlgn="b">
                        <a:buNone/>
                      </a:pPr>
                      <a:r>
                        <a:rPr lang="en-ID" sz="2400" u="none" strike="noStrike" dirty="0" err="1">
                          <a:effectLst/>
                          <a:latin typeface="Times New Roman" panose="02020603050405020304" pitchFamily="18" charset="0"/>
                          <a:cs typeface="Times New Roman" panose="02020603050405020304" pitchFamily="18" charset="0"/>
                        </a:rPr>
                        <a:t>Diterima</a:t>
                      </a:r>
                      <a:endParaRPr lang="en-ID"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3853418849"/>
                  </a:ext>
                </a:extLst>
              </a:tr>
              <a:tr h="465826">
                <a:tc>
                  <a:txBody>
                    <a:bodyPr/>
                    <a:lstStyle/>
                    <a:p>
                      <a:pPr algn="l" fontAlgn="ctr">
                        <a:buNone/>
                      </a:pPr>
                      <a:r>
                        <a:rPr lang="en-ID" sz="2400" b="0" i="0" u="none" strike="noStrike" dirty="0">
                          <a:solidFill>
                            <a:srgbClr val="000000"/>
                          </a:solidFill>
                          <a:effectLst/>
                          <a:latin typeface="Times New Roman" panose="02020603050405020304" pitchFamily="18" charset="0"/>
                          <a:cs typeface="Times New Roman" panose="02020603050405020304" pitchFamily="18" charset="0"/>
                        </a:rPr>
                        <a:t>BKD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0,036</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0,036</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0,993</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0,161</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Tidak signifikan</a:t>
                      </a:r>
                    </a:p>
                  </a:txBody>
                  <a:tcPr marL="9525" marR="9525" marT="9525" marB="0" anchor="ctr"/>
                </a:tc>
                <a:tc>
                  <a:txBody>
                    <a:bodyPr/>
                    <a:lstStyle/>
                    <a:p>
                      <a:pPr algn="l" fontAlgn="b">
                        <a:buNone/>
                      </a:pPr>
                      <a:r>
                        <a:rPr lang="en-ID" sz="2400" u="none" strike="noStrike">
                          <a:effectLst/>
                          <a:latin typeface="Times New Roman" panose="02020603050405020304" pitchFamily="18" charset="0"/>
                          <a:cs typeface="Times New Roman" panose="02020603050405020304" pitchFamily="18" charset="0"/>
                        </a:rPr>
                        <a:t>Ditolak</a:t>
                      </a:r>
                      <a:endParaRPr lang="en-ID" sz="2400" b="0" i="0" u="none" strike="noStrike">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898505608"/>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D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0,17</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0,033</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5174</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Signifikan</a:t>
                      </a:r>
                    </a:p>
                  </a:txBody>
                  <a:tcPr marL="9525" marR="9525" marT="9525" marB="0" anchor="ctr"/>
                </a:tc>
                <a:tc>
                  <a:txBody>
                    <a:bodyPr/>
                    <a:lstStyle/>
                    <a:p>
                      <a:pPr algn="l" fontAlgn="b">
                        <a:buNone/>
                      </a:pPr>
                      <a:r>
                        <a:rPr lang="en-ID" sz="2400" u="none" strike="noStrike">
                          <a:effectLst/>
                          <a:latin typeface="Times New Roman" panose="02020603050405020304" pitchFamily="18" charset="0"/>
                          <a:cs typeface="Times New Roman" panose="02020603050405020304" pitchFamily="18" charset="0"/>
                        </a:rPr>
                        <a:t>Diterima</a:t>
                      </a:r>
                      <a:endParaRPr lang="en-ID" sz="2400" b="0" i="0" u="none" strike="noStrike">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614547146"/>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P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0,088</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0,036</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2461</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0,007</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Signifikan</a:t>
                      </a:r>
                    </a:p>
                  </a:txBody>
                  <a:tcPr marL="9525" marR="9525" marT="9525" marB="0" anchor="ctr"/>
                </a:tc>
                <a:tc>
                  <a:txBody>
                    <a:bodyPr/>
                    <a:lstStyle/>
                    <a:p>
                      <a:pPr algn="l" fontAlgn="b">
                        <a:buNone/>
                      </a:pPr>
                      <a:r>
                        <a:rPr lang="en-ID" sz="2400" u="none" strike="noStrike">
                          <a:effectLst/>
                          <a:latin typeface="Times New Roman" panose="02020603050405020304" pitchFamily="18" charset="0"/>
                          <a:cs typeface="Times New Roman" panose="02020603050405020304" pitchFamily="18" charset="0"/>
                        </a:rPr>
                        <a:t>Diterima</a:t>
                      </a:r>
                      <a:endParaRPr lang="en-ID" sz="2400" b="0" i="0" u="none" strike="noStrike">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2392390654"/>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PD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-0,044</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0,041</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1081</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0,14</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Tidak signifikan</a:t>
                      </a:r>
                    </a:p>
                  </a:txBody>
                  <a:tcPr marL="9525" marR="9525" marT="9525" marB="0" anchor="ctr"/>
                </a:tc>
                <a:tc>
                  <a:txBody>
                    <a:bodyPr/>
                    <a:lstStyle/>
                    <a:p>
                      <a:pPr algn="l" fontAlgn="b">
                        <a:buNone/>
                      </a:pPr>
                      <a:r>
                        <a:rPr lang="en-ID" sz="2400" u="none" strike="noStrike">
                          <a:effectLst/>
                          <a:latin typeface="Times New Roman" panose="02020603050405020304" pitchFamily="18" charset="0"/>
                          <a:cs typeface="Times New Roman" panose="02020603050405020304" pitchFamily="18" charset="0"/>
                        </a:rPr>
                        <a:t>Ditolak</a:t>
                      </a:r>
                      <a:endParaRPr lang="en-ID" sz="2400" b="0" i="0" u="none" strike="noStrike">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2302331744"/>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WB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0,137</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0,034</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3992</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Signifikan</a:t>
                      </a:r>
                    </a:p>
                  </a:txBody>
                  <a:tcPr marL="9525" marR="9525" marT="9525" marB="0" anchor="ctr"/>
                </a:tc>
                <a:tc>
                  <a:txBody>
                    <a:bodyPr/>
                    <a:lstStyle/>
                    <a:p>
                      <a:pPr algn="l" fontAlgn="b">
                        <a:buNone/>
                      </a:pPr>
                      <a:r>
                        <a:rPr lang="en-ID" sz="2400" u="none" strike="noStrike">
                          <a:effectLst/>
                          <a:latin typeface="Times New Roman" panose="02020603050405020304" pitchFamily="18" charset="0"/>
                          <a:cs typeface="Times New Roman" panose="02020603050405020304" pitchFamily="18" charset="0"/>
                        </a:rPr>
                        <a:t>Diterima</a:t>
                      </a:r>
                      <a:endParaRPr lang="en-ID" sz="2400" b="0" i="0" u="none" strike="noStrike">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824642312"/>
                  </a:ext>
                </a:extLst>
              </a:tr>
              <a:tr h="465826">
                <a:tc>
                  <a:txBody>
                    <a:bodyPr/>
                    <a:lstStyle/>
                    <a:p>
                      <a:pPr algn="l"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WBD → PK</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0,008</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0,031</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0,263</a:t>
                      </a:r>
                    </a:p>
                  </a:txBody>
                  <a:tcPr marL="9525" marR="9525" marT="9525" marB="0" anchor="ctr"/>
                </a:tc>
                <a:tc>
                  <a:txBody>
                    <a:bodyPr/>
                    <a:lstStyle/>
                    <a:p>
                      <a:pPr algn="ctr" fontAlgn="ctr">
                        <a:buNone/>
                      </a:pPr>
                      <a:r>
                        <a:rPr lang="en-ID" sz="2400" b="0" i="0" u="none" strike="noStrike">
                          <a:solidFill>
                            <a:srgbClr val="000000"/>
                          </a:solidFill>
                          <a:effectLst/>
                          <a:latin typeface="Times New Roman" panose="02020603050405020304" pitchFamily="18" charset="0"/>
                          <a:cs typeface="Times New Roman" panose="02020603050405020304" pitchFamily="18" charset="0"/>
                        </a:rPr>
                        <a:t>0,397</a:t>
                      </a:r>
                    </a:p>
                  </a:txBody>
                  <a:tcPr marL="9525" marR="9525" marT="9525" marB="0" anchor="ctr"/>
                </a:tc>
                <a:tc>
                  <a:txBody>
                    <a:bodyPr/>
                    <a:lstStyle/>
                    <a:p>
                      <a:pPr algn="ctr" fontAlgn="ctr">
                        <a:buNone/>
                      </a:pPr>
                      <a:r>
                        <a:rPr lang="en-ID" sz="2400" b="0" i="0" u="none" strike="noStrike" dirty="0">
                          <a:solidFill>
                            <a:srgbClr val="000000"/>
                          </a:solidFill>
                          <a:effectLst/>
                          <a:latin typeface="Times New Roman" panose="02020603050405020304" pitchFamily="18" charset="0"/>
                          <a:cs typeface="Times New Roman" panose="02020603050405020304" pitchFamily="18" charset="0"/>
                        </a:rPr>
                        <a:t>Tidak </a:t>
                      </a:r>
                      <a:r>
                        <a:rPr lang="en-ID" sz="2400" b="0" i="0" u="none" strike="noStrike" dirty="0" err="1">
                          <a:solidFill>
                            <a:srgbClr val="000000"/>
                          </a:solidFill>
                          <a:effectLst/>
                          <a:latin typeface="Times New Roman" panose="02020603050405020304" pitchFamily="18" charset="0"/>
                          <a:cs typeface="Times New Roman" panose="02020603050405020304" pitchFamily="18" charset="0"/>
                        </a:rPr>
                        <a:t>signifikan</a:t>
                      </a:r>
                      <a:endParaRPr lang="en-ID"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b">
                        <a:buNone/>
                      </a:pPr>
                      <a:r>
                        <a:rPr lang="en-ID" sz="2400" u="none" strike="noStrike" dirty="0" err="1">
                          <a:effectLst/>
                          <a:latin typeface="Times New Roman" panose="02020603050405020304" pitchFamily="18" charset="0"/>
                          <a:cs typeface="Times New Roman" panose="02020603050405020304" pitchFamily="18" charset="0"/>
                        </a:rPr>
                        <a:t>Ditolak</a:t>
                      </a:r>
                      <a:endParaRPr lang="en-ID"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22182" marR="22182" marT="22182" marB="0" anchor="b"/>
                </a:tc>
                <a:extLst>
                  <a:ext uri="{0D108BD9-81ED-4DB2-BD59-A6C34878D82A}">
                    <a16:rowId xmlns:a16="http://schemas.microsoft.com/office/drawing/2014/main" val="596963625"/>
                  </a:ext>
                </a:extLst>
              </a:tr>
            </a:tbl>
          </a:graphicData>
        </a:graphic>
      </p:graphicFrame>
    </p:spTree>
    <p:extLst>
      <p:ext uri="{BB962C8B-B14F-4D97-AF65-F5344CB8AC3E}">
        <p14:creationId xmlns:p14="http://schemas.microsoft.com/office/powerpoint/2010/main" val="3507141457"/>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4" name="TextBox 41">
            <a:extLst>
              <a:ext uri="{FF2B5EF4-FFF2-40B4-BE49-F238E27FC236}">
                <a16:creationId xmlns:a16="http://schemas.microsoft.com/office/drawing/2014/main" id="{E506C608-67EA-723C-7ED6-778FC192166C}"/>
              </a:ext>
            </a:extLst>
          </p:cNvPr>
          <p:cNvSpPr txBox="1"/>
          <p:nvPr/>
        </p:nvSpPr>
        <p:spPr>
          <a:xfrm>
            <a:off x="1060764" y="1399777"/>
            <a:ext cx="6106770" cy="388568"/>
          </a:xfrm>
          <a:prstGeom prst="rect">
            <a:avLst/>
          </a:prstGeom>
        </p:spPr>
        <p:txBody>
          <a:bodyPr wrap="square" lIns="0" tIns="0" rIns="0" bIns="0" rtlCol="0" anchor="t">
            <a:spAutoFit/>
          </a:bodyPr>
          <a:lstStyle/>
          <a:p>
            <a:pPr algn="l">
              <a:lnSpc>
                <a:spcPts val="3240"/>
              </a:lnSpc>
            </a:pPr>
            <a:r>
              <a:rPr lang="en-US" sz="24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Kesimpulan</a:t>
            </a:r>
            <a:endParaRPr lang="en-US" sz="2400" b="1" dirty="0">
              <a:solidFill>
                <a:srgbClr val="000000"/>
              </a:solidFill>
              <a:latin typeface="Abadi" panose="020B0604020104020204" pitchFamily="34" charset="0"/>
              <a:ea typeface="Calibri (MS) Bold"/>
              <a:cs typeface="Calibri (MS) Bold"/>
              <a:sym typeface="Calibri (MS) Bold"/>
            </a:endParaRPr>
          </a:p>
        </p:txBody>
      </p:sp>
      <p:sp>
        <p:nvSpPr>
          <p:cNvPr id="45" name="TextBox 44">
            <a:extLst>
              <a:ext uri="{FF2B5EF4-FFF2-40B4-BE49-F238E27FC236}">
                <a16:creationId xmlns:a16="http://schemas.microsoft.com/office/drawing/2014/main" id="{9A87829F-7B70-EADF-2AA2-10E80D8D977A}"/>
              </a:ext>
            </a:extLst>
          </p:cNvPr>
          <p:cNvSpPr txBox="1"/>
          <p:nvPr/>
        </p:nvSpPr>
        <p:spPr>
          <a:xfrm>
            <a:off x="-457200" y="1664536"/>
            <a:ext cx="17449800" cy="6506268"/>
          </a:xfrm>
          <a:prstGeom prst="rect">
            <a:avLst/>
          </a:prstGeom>
          <a:noFill/>
        </p:spPr>
        <p:txBody>
          <a:bodyPr wrap="square">
            <a:spAutoFit/>
          </a:bodyPr>
          <a:lstStyle/>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Pelatihan (H1): Pelatihan berpengaruh signifikan positif terhadap Produktivitas Karyawan pada perusahaan frozen food di kawasan Tangerang. Maka Hipotesis 1 pada penelitian ini diterima.</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Work-Life Balance (H2): Work-life balance berpengaruh signifikan positif terhadap Produktivitas Karyawan pada perusahaan frozen food di kawasan Tangerang. Maka Hipotesis 2 pada penelitian ini diterima.</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Beban Kerja (H3): Beban Kerja berpengaruh signifikan positif terhadap Produktivitas Karyawan pada perusahaan frozen food di kawasan Tangerang. Maka Hipotesis 3 pada penelitian ini diterima.</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Digitalisasi (H4): Digitalisasi berpengaruh signifikan positif terhadap Produktivitas Karyawan pada perusahaan frozen food di kawasan Tangerang. Maka Hipotesis 4 pada penelitian ini diterima.</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Moderasi Digitalisasi pada Pelatihan (H5): Digitalisasi tidak mampu memoderasi pengaruh Pelatihan terhadap Produktivitas Karyawan pada perusahaan frozen food di kawasan Tangerang. Maka Hipotesis 5 pada penelitian ini ditolak.</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Moderasi Digitalisasi pada Work-Life Balance (H6): Digitalisasi tidak mampu memoderasi pengaruh Work-life balance terhadap Produktivitas Karyawan pada perusahaan frozen food di kawasan Tangerang. Maka Hipotesis 6 pada penelitian ini ditolak.</a:t>
            </a:r>
          </a:p>
          <a:p>
            <a:pPr marL="1828800" lvl="3" indent="-457200" algn="just">
              <a:lnSpc>
                <a:spcPct val="150000"/>
              </a:lnSpc>
              <a:buFont typeface="+mj-lt"/>
              <a:buAutoNum type="arabicPeriod"/>
            </a:pPr>
            <a:r>
              <a:rPr lang="id-ID" sz="2000" dirty="0">
                <a:effectLst/>
                <a:latin typeface="Times New Roman" panose="02020603050405020304" pitchFamily="18" charset="0"/>
                <a:ea typeface="Times New Roman" panose="02020603050405020304" pitchFamily="18" charset="0"/>
              </a:rPr>
              <a:t>Moderasi Digitalisasi pada Beban Kerja (H7): Digitalisasi tidak mampu memoderasi pengaruh Beban Kerja terhadap Produktivitas Karyawan pada perusahaan frozen food di kawasan Tangerang. Maka Hipotesis 7 pada penelitian ini ditolak.</a:t>
            </a:r>
            <a:endParaRPr lang="en-ID" sz="2000" dirty="0">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1987796219"/>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endParaRPr lang="en-US" sz="2400" spc="-137" dirty="0">
                <a:solidFill>
                  <a:srgbClr val="C00000"/>
                </a:solidFill>
                <a:latin typeface="Aharoni" panose="02010803020104030203" pitchFamily="2" charset="-79"/>
                <a:ea typeface="Bodoni FLF"/>
                <a:cs typeface="Aharoni" panose="02010803020104030203" pitchFamily="2" charset="-79"/>
                <a:sym typeface="Bodoni FLF"/>
              </a:endParaRPr>
            </a:p>
          </p:txBody>
        </p:sp>
      </p:grpSp>
      <p:sp>
        <p:nvSpPr>
          <p:cNvPr id="43" name="TextBox 42">
            <a:extLst>
              <a:ext uri="{FF2B5EF4-FFF2-40B4-BE49-F238E27FC236}">
                <a16:creationId xmlns:a16="http://schemas.microsoft.com/office/drawing/2014/main" id="{2C9E0046-A795-754C-7009-FEA5223FF603}"/>
              </a:ext>
            </a:extLst>
          </p:cNvPr>
          <p:cNvSpPr txBox="1"/>
          <p:nvPr/>
        </p:nvSpPr>
        <p:spPr>
          <a:xfrm>
            <a:off x="960780" y="1937739"/>
            <a:ext cx="16840661" cy="6001643"/>
          </a:xfrm>
          <a:prstGeom prst="rect">
            <a:avLst/>
          </a:prstGeom>
          <a:noFill/>
        </p:spPr>
        <p:txBody>
          <a:bodyPr wrap="square">
            <a:spAutoFit/>
          </a:bodyPr>
          <a:lstStyle/>
          <a:p>
            <a:r>
              <a:rPr lang="en-ID" sz="2400" dirty="0" err="1"/>
              <a:t>Berikut</a:t>
            </a:r>
            <a:r>
              <a:rPr lang="en-ID" sz="2400" dirty="0"/>
              <a:t> </a:t>
            </a:r>
            <a:r>
              <a:rPr lang="en-ID" sz="2400" dirty="0" err="1"/>
              <a:t>adalah</a:t>
            </a:r>
            <a:r>
              <a:rPr lang="en-ID" sz="2400" dirty="0"/>
              <a:t> </a:t>
            </a:r>
            <a:r>
              <a:rPr lang="en-ID" sz="2400" dirty="0" err="1"/>
              <a:t>versi</a:t>
            </a:r>
            <a:r>
              <a:rPr lang="en-ID" sz="2400" dirty="0"/>
              <a:t> </a:t>
            </a:r>
            <a:r>
              <a:rPr lang="en-ID" sz="2400" dirty="0" err="1"/>
              <a:t>singkat</a:t>
            </a:r>
            <a:r>
              <a:rPr lang="en-ID" sz="2400" dirty="0"/>
              <a:t> yang </a:t>
            </a:r>
            <a:r>
              <a:rPr lang="en-ID" sz="2400" dirty="0" err="1"/>
              <a:t>sudah</a:t>
            </a:r>
            <a:r>
              <a:rPr lang="en-ID" sz="2400" dirty="0"/>
              <a:t> </a:t>
            </a:r>
            <a:r>
              <a:rPr lang="en-ID" sz="2400" dirty="0" err="1"/>
              <a:t>disesuaikan</a:t>
            </a:r>
            <a:r>
              <a:rPr lang="en-ID" sz="2400" dirty="0"/>
              <a:t> </a:t>
            </a:r>
            <a:r>
              <a:rPr lang="en-ID" sz="2400" dirty="0" err="1"/>
              <a:t>dengan</a:t>
            </a:r>
            <a:r>
              <a:rPr lang="en-ID" sz="2400" dirty="0"/>
              <a:t> </a:t>
            </a:r>
            <a:r>
              <a:rPr lang="en-ID" sz="2400" dirty="0" err="1"/>
              <a:t>variabel</a:t>
            </a:r>
            <a:r>
              <a:rPr lang="en-ID" sz="2400" dirty="0"/>
              <a:t> </a:t>
            </a:r>
            <a:r>
              <a:rPr lang="en-ID" sz="2400" dirty="0" err="1"/>
              <a:t>penelitian</a:t>
            </a:r>
            <a:r>
              <a:rPr lang="en-ID" sz="2400" dirty="0"/>
              <a:t> Anda (</a:t>
            </a:r>
            <a:r>
              <a:rPr lang="en-ID" sz="2400" dirty="0" err="1"/>
              <a:t>Pelatihan</a:t>
            </a:r>
            <a:r>
              <a:rPr lang="en-ID" sz="2400" dirty="0"/>
              <a:t>, </a:t>
            </a:r>
            <a:r>
              <a:rPr lang="en-ID" sz="2400" i="1" dirty="0"/>
              <a:t>Work-Life Balance</a:t>
            </a:r>
            <a:r>
              <a:rPr lang="en-ID" sz="2400" dirty="0"/>
              <a:t>, Beban </a:t>
            </a:r>
            <a:r>
              <a:rPr lang="en-ID" sz="2400" dirty="0" err="1"/>
              <a:t>Kerja</a:t>
            </a:r>
            <a:r>
              <a:rPr lang="en-ID" sz="2400" dirty="0"/>
              <a:t>, dan </a:t>
            </a:r>
            <a:r>
              <a:rPr lang="en-ID" sz="2400" dirty="0" err="1"/>
              <a:t>Digitalisasi</a:t>
            </a:r>
            <a:r>
              <a:rPr lang="en-ID" sz="2400" dirty="0"/>
              <a:t>) </a:t>
            </a:r>
            <a:r>
              <a:rPr lang="en-ID" sz="2400" dirty="0" err="1"/>
              <a:t>serta</a:t>
            </a:r>
            <a:r>
              <a:rPr lang="en-ID" sz="2400" dirty="0"/>
              <a:t> </a:t>
            </a:r>
            <a:r>
              <a:rPr lang="en-ID" sz="2400" dirty="0" err="1"/>
              <a:t>hasil</a:t>
            </a:r>
            <a:r>
              <a:rPr lang="en-ID" sz="2400" dirty="0"/>
              <a:t> </a:t>
            </a:r>
            <a:r>
              <a:rPr lang="en-ID" sz="2400" dirty="0" err="1"/>
              <a:t>temuan</a:t>
            </a:r>
            <a:r>
              <a:rPr lang="en-ID" sz="2400" dirty="0"/>
              <a:t> </a:t>
            </a:r>
            <a:r>
              <a:rPr lang="en-ID" sz="2400" dirty="0" err="1"/>
              <a:t>bahwa</a:t>
            </a:r>
            <a:r>
              <a:rPr lang="en-ID" sz="2400" dirty="0"/>
              <a:t> </a:t>
            </a:r>
            <a:r>
              <a:rPr lang="en-ID" sz="2400" dirty="0" err="1"/>
              <a:t>digitalisasi</a:t>
            </a:r>
            <a:r>
              <a:rPr lang="en-ID" sz="2400" dirty="0"/>
              <a:t> </a:t>
            </a:r>
            <a:r>
              <a:rPr lang="en-ID" sz="2400" dirty="0" err="1"/>
              <a:t>tidak</a:t>
            </a:r>
            <a:r>
              <a:rPr lang="en-ID" sz="2400" dirty="0"/>
              <a:t> </a:t>
            </a:r>
            <a:r>
              <a:rPr lang="en-ID" sz="2400" dirty="0" err="1"/>
              <a:t>signifikan</a:t>
            </a:r>
            <a:r>
              <a:rPr lang="en-ID" sz="2400" dirty="0"/>
              <a:t> </a:t>
            </a:r>
            <a:r>
              <a:rPr lang="en-ID" sz="2400" dirty="0" err="1"/>
              <a:t>sebagai</a:t>
            </a:r>
            <a:r>
              <a:rPr lang="en-ID" sz="2400" dirty="0"/>
              <a:t> </a:t>
            </a:r>
            <a:r>
              <a:rPr lang="en-ID" sz="2400" dirty="0" err="1"/>
              <a:t>moderasi</a:t>
            </a:r>
            <a:r>
              <a:rPr lang="en-ID" sz="2400" dirty="0"/>
              <a:t>:</a:t>
            </a:r>
          </a:p>
          <a:p>
            <a:r>
              <a:rPr lang="en-ID" sz="2400" b="1" dirty="0"/>
              <a:t>Saran </a:t>
            </a:r>
            <a:r>
              <a:rPr lang="en-ID" sz="2400" b="1" dirty="0" err="1"/>
              <a:t>Manajerial</a:t>
            </a:r>
            <a:r>
              <a:rPr lang="en-ID" sz="2400" dirty="0"/>
              <a:t> Bagi </a:t>
            </a:r>
            <a:r>
              <a:rPr lang="en-ID" sz="2400" dirty="0" err="1"/>
              <a:t>manajemen</a:t>
            </a:r>
            <a:r>
              <a:rPr lang="en-ID" sz="2400" dirty="0"/>
              <a:t> </a:t>
            </a:r>
            <a:r>
              <a:rPr lang="en-ID" sz="2400" dirty="0" err="1"/>
              <a:t>perusahaan</a:t>
            </a:r>
            <a:r>
              <a:rPr lang="en-ID" sz="2400" dirty="0"/>
              <a:t>, </a:t>
            </a:r>
            <a:r>
              <a:rPr lang="en-ID" sz="2400" dirty="0" err="1"/>
              <a:t>disarankan</a:t>
            </a:r>
            <a:r>
              <a:rPr lang="en-ID" sz="2400" dirty="0"/>
              <a:t> </a:t>
            </a:r>
            <a:r>
              <a:rPr lang="en-ID" sz="2400" dirty="0" err="1"/>
              <a:t>untuk</a:t>
            </a:r>
            <a:r>
              <a:rPr lang="en-ID" sz="2400" dirty="0"/>
              <a:t> </a:t>
            </a:r>
            <a:r>
              <a:rPr lang="en-ID" sz="2400" dirty="0" err="1"/>
              <a:t>meningkatkan</a:t>
            </a:r>
            <a:r>
              <a:rPr lang="en-ID" sz="2400" dirty="0"/>
              <a:t> </a:t>
            </a:r>
            <a:r>
              <a:rPr lang="en-ID" sz="2400" dirty="0" err="1"/>
              <a:t>produktivitas</a:t>
            </a:r>
            <a:r>
              <a:rPr lang="en-ID" sz="2400" dirty="0"/>
              <a:t> </a:t>
            </a:r>
            <a:r>
              <a:rPr lang="en-ID" sz="2400" dirty="0" err="1"/>
              <a:t>karyawan</a:t>
            </a:r>
            <a:r>
              <a:rPr lang="en-ID" sz="2400" dirty="0"/>
              <a:t> </a:t>
            </a:r>
            <a:r>
              <a:rPr lang="en-ID" sz="2400" dirty="0" err="1"/>
              <a:t>melalui</a:t>
            </a:r>
            <a:r>
              <a:rPr lang="en-ID" sz="2400" dirty="0"/>
              <a:t>:</a:t>
            </a:r>
          </a:p>
          <a:p>
            <a:pPr marL="800100" lvl="1" indent="-342900">
              <a:buFont typeface="Arial" panose="020B0604020202020204" pitchFamily="34" charset="0"/>
              <a:buChar char="•"/>
            </a:pPr>
            <a:r>
              <a:rPr lang="en-ID" sz="2400" b="1" dirty="0" err="1"/>
              <a:t>Optimalisasi</a:t>
            </a:r>
            <a:r>
              <a:rPr lang="en-ID" sz="2400" b="1" dirty="0"/>
              <a:t> </a:t>
            </a:r>
            <a:r>
              <a:rPr lang="en-ID" sz="2400" b="1" dirty="0" err="1"/>
              <a:t>Pelatihan</a:t>
            </a:r>
            <a:r>
              <a:rPr lang="en-ID" sz="2400" b="1" dirty="0"/>
              <a:t>:</a:t>
            </a:r>
            <a:r>
              <a:rPr lang="en-ID" sz="2400" dirty="0"/>
              <a:t> </a:t>
            </a:r>
            <a:r>
              <a:rPr lang="en-ID" sz="2400" dirty="0" err="1"/>
              <a:t>Meningkatkan</a:t>
            </a:r>
            <a:r>
              <a:rPr lang="en-ID" sz="2400" dirty="0"/>
              <a:t> </a:t>
            </a:r>
            <a:r>
              <a:rPr lang="en-ID" sz="2400" dirty="0" err="1"/>
              <a:t>frekuensi</a:t>
            </a:r>
            <a:r>
              <a:rPr lang="en-ID" sz="2400" dirty="0"/>
              <a:t> </a:t>
            </a:r>
            <a:r>
              <a:rPr lang="en-ID" sz="2400" dirty="0" err="1"/>
              <a:t>pelatihan</a:t>
            </a:r>
            <a:r>
              <a:rPr lang="en-ID" sz="2400" dirty="0"/>
              <a:t> </a:t>
            </a:r>
            <a:r>
              <a:rPr lang="en-ID" sz="2400" dirty="0" err="1"/>
              <a:t>kompetensi</a:t>
            </a:r>
            <a:r>
              <a:rPr lang="en-ID" sz="2400" dirty="0"/>
              <a:t> </a:t>
            </a:r>
            <a:r>
              <a:rPr lang="en-ID" sz="2400" dirty="0" err="1"/>
              <a:t>teknis</a:t>
            </a:r>
            <a:r>
              <a:rPr lang="en-ID" sz="2400" dirty="0"/>
              <a:t> (</a:t>
            </a:r>
            <a:r>
              <a:rPr lang="en-ID" sz="2400" dirty="0" err="1"/>
              <a:t>seperti</a:t>
            </a:r>
            <a:r>
              <a:rPr lang="en-ID" sz="2400" dirty="0"/>
              <a:t> CPOB/CPBK) </a:t>
            </a:r>
            <a:r>
              <a:rPr lang="en-ID" sz="2400" dirty="0" err="1"/>
              <a:t>secara</a:t>
            </a:r>
            <a:r>
              <a:rPr lang="en-ID" sz="2400" dirty="0"/>
              <a:t> </a:t>
            </a:r>
            <a:r>
              <a:rPr lang="en-ID" sz="2400" dirty="0" err="1"/>
              <a:t>berkala</a:t>
            </a:r>
            <a:r>
              <a:rPr lang="en-ID" sz="2400" dirty="0"/>
              <a:t>.</a:t>
            </a:r>
          </a:p>
          <a:p>
            <a:pPr marL="800100" lvl="1" indent="-342900">
              <a:buFont typeface="Arial" panose="020B0604020202020204" pitchFamily="34" charset="0"/>
              <a:buChar char="•"/>
            </a:pPr>
            <a:r>
              <a:rPr lang="en-ID" sz="2400" b="1" dirty="0" err="1"/>
              <a:t>Penguatan</a:t>
            </a:r>
            <a:r>
              <a:rPr lang="en-ID" sz="2400" b="1" dirty="0"/>
              <a:t> </a:t>
            </a:r>
            <a:r>
              <a:rPr lang="en-ID" sz="2400" b="1" i="1" dirty="0"/>
              <a:t>Work-Life Balance</a:t>
            </a:r>
            <a:r>
              <a:rPr lang="en-ID" sz="2400" b="1" dirty="0"/>
              <a:t>:</a:t>
            </a:r>
            <a:r>
              <a:rPr lang="en-ID" sz="2400" dirty="0"/>
              <a:t> </a:t>
            </a:r>
            <a:r>
              <a:rPr lang="en-ID" sz="2400" dirty="0" err="1"/>
              <a:t>Menciptakan</a:t>
            </a:r>
            <a:r>
              <a:rPr lang="en-ID" sz="2400" dirty="0"/>
              <a:t> </a:t>
            </a:r>
            <a:r>
              <a:rPr lang="en-ID" sz="2400" dirty="0" err="1"/>
              <a:t>lingkungan</a:t>
            </a:r>
            <a:r>
              <a:rPr lang="en-ID" sz="2400" dirty="0"/>
              <a:t> </a:t>
            </a:r>
            <a:r>
              <a:rPr lang="en-ID" sz="2400" dirty="0" err="1"/>
              <a:t>kerja</a:t>
            </a:r>
            <a:r>
              <a:rPr lang="en-ID" sz="2400" dirty="0"/>
              <a:t> yang </a:t>
            </a:r>
            <a:r>
              <a:rPr lang="en-ID" sz="2400" dirty="0" err="1"/>
              <a:t>mendukung</a:t>
            </a:r>
            <a:r>
              <a:rPr lang="en-ID" sz="2400" dirty="0"/>
              <a:t> </a:t>
            </a:r>
            <a:r>
              <a:rPr lang="en-ID" sz="2400" dirty="0" err="1"/>
              <a:t>kesejahteraan</a:t>
            </a:r>
            <a:r>
              <a:rPr lang="en-ID" sz="2400" dirty="0"/>
              <a:t> mental dan </a:t>
            </a:r>
            <a:r>
              <a:rPr lang="en-ID" sz="2400" dirty="0" err="1"/>
              <a:t>waktu</a:t>
            </a:r>
            <a:r>
              <a:rPr lang="en-ID" sz="2400" dirty="0"/>
              <a:t> </a:t>
            </a:r>
            <a:r>
              <a:rPr lang="en-ID" sz="2400" dirty="0" err="1"/>
              <a:t>kerja</a:t>
            </a:r>
            <a:r>
              <a:rPr lang="en-ID" sz="2400" dirty="0"/>
              <a:t> </a:t>
            </a:r>
            <a:r>
              <a:rPr lang="en-ID" sz="2400" dirty="0" err="1"/>
              <a:t>fleksibel</a:t>
            </a:r>
            <a:r>
              <a:rPr lang="en-ID" sz="2400" dirty="0"/>
              <a:t>.</a:t>
            </a:r>
          </a:p>
          <a:p>
            <a:pPr marL="800100" lvl="1" indent="-342900">
              <a:buFont typeface="Arial" panose="020B0604020202020204" pitchFamily="34" charset="0"/>
              <a:buChar char="•"/>
            </a:pPr>
            <a:r>
              <a:rPr lang="en-ID" sz="2400" b="1" dirty="0" err="1"/>
              <a:t>Manajemen</a:t>
            </a:r>
            <a:r>
              <a:rPr lang="en-ID" sz="2400" b="1" dirty="0"/>
              <a:t> Beban </a:t>
            </a:r>
            <a:r>
              <a:rPr lang="en-ID" sz="2400" b="1" dirty="0" err="1"/>
              <a:t>Kerja</a:t>
            </a:r>
            <a:r>
              <a:rPr lang="en-ID" sz="2400" b="1" dirty="0"/>
              <a:t>:</a:t>
            </a:r>
            <a:r>
              <a:rPr lang="en-ID" sz="2400" dirty="0"/>
              <a:t> </a:t>
            </a:r>
            <a:r>
              <a:rPr lang="en-ID" sz="2400" dirty="0" err="1"/>
              <a:t>Mengatur</a:t>
            </a:r>
            <a:r>
              <a:rPr lang="en-ID" sz="2400" dirty="0"/>
              <a:t> volume </a:t>
            </a:r>
            <a:r>
              <a:rPr lang="en-ID" sz="2400" dirty="0" err="1"/>
              <a:t>tugas</a:t>
            </a:r>
            <a:r>
              <a:rPr lang="en-ID" sz="2400" dirty="0"/>
              <a:t> pada level optimal agar </a:t>
            </a:r>
            <a:r>
              <a:rPr lang="en-ID" sz="2400" dirty="0" err="1"/>
              <a:t>tetap</a:t>
            </a:r>
            <a:r>
              <a:rPr lang="en-ID" sz="2400" dirty="0"/>
              <a:t> </a:t>
            </a:r>
            <a:r>
              <a:rPr lang="en-ID" sz="2400" dirty="0" err="1"/>
              <a:t>menantang</a:t>
            </a:r>
            <a:r>
              <a:rPr lang="en-ID" sz="2400" dirty="0"/>
              <a:t> </a:t>
            </a:r>
            <a:r>
              <a:rPr lang="en-ID" sz="2400" dirty="0" err="1"/>
              <a:t>tanpa</a:t>
            </a:r>
            <a:r>
              <a:rPr lang="en-ID" sz="2400" dirty="0"/>
              <a:t> </a:t>
            </a:r>
            <a:r>
              <a:rPr lang="en-ID" sz="2400" dirty="0" err="1"/>
              <a:t>memicu</a:t>
            </a:r>
            <a:r>
              <a:rPr lang="en-ID" sz="2400" dirty="0"/>
              <a:t> </a:t>
            </a:r>
            <a:r>
              <a:rPr lang="en-ID" sz="2400" i="1" dirty="0"/>
              <a:t>burnout</a:t>
            </a:r>
            <a:r>
              <a:rPr lang="en-ID" sz="2400" dirty="0"/>
              <a:t>.</a:t>
            </a:r>
          </a:p>
          <a:p>
            <a:pPr marL="800100" lvl="1" indent="-342900">
              <a:buFont typeface="Arial" panose="020B0604020202020204" pitchFamily="34" charset="0"/>
              <a:buChar char="•"/>
            </a:pPr>
            <a:r>
              <a:rPr lang="en-ID" sz="2400" b="1" dirty="0" err="1"/>
              <a:t>Evaluasi</a:t>
            </a:r>
            <a:r>
              <a:rPr lang="en-ID" sz="2400" b="1" dirty="0"/>
              <a:t> </a:t>
            </a:r>
            <a:r>
              <a:rPr lang="en-ID" sz="2400" b="1" dirty="0" err="1"/>
              <a:t>Digitalisasi</a:t>
            </a:r>
            <a:r>
              <a:rPr lang="en-ID" sz="2400" b="1" dirty="0"/>
              <a:t>:</a:t>
            </a:r>
            <a:r>
              <a:rPr lang="en-ID" sz="2400" dirty="0"/>
              <a:t> </a:t>
            </a:r>
            <a:r>
              <a:rPr lang="en-ID" sz="2400" dirty="0" err="1"/>
              <a:t>Mengintegrasikan</a:t>
            </a:r>
            <a:r>
              <a:rPr lang="en-ID" sz="2400" dirty="0"/>
              <a:t> </a:t>
            </a:r>
            <a:r>
              <a:rPr lang="en-ID" sz="2400" dirty="0" err="1"/>
              <a:t>sistem</a:t>
            </a:r>
            <a:r>
              <a:rPr lang="en-ID" sz="2400" dirty="0"/>
              <a:t> digital </a:t>
            </a:r>
            <a:r>
              <a:rPr lang="en-ID" sz="2400" dirty="0" err="1"/>
              <a:t>secara</a:t>
            </a:r>
            <a:r>
              <a:rPr lang="en-ID" sz="2400" dirty="0"/>
              <a:t> </a:t>
            </a:r>
            <a:r>
              <a:rPr lang="en-ID" sz="2400" dirty="0" err="1"/>
              <a:t>lebih</a:t>
            </a:r>
            <a:r>
              <a:rPr lang="en-ID" sz="2400" dirty="0"/>
              <a:t> </a:t>
            </a:r>
            <a:r>
              <a:rPr lang="en-ID" sz="2400" dirty="0" err="1"/>
              <a:t>mendalam</a:t>
            </a:r>
            <a:r>
              <a:rPr lang="en-ID" sz="2400" dirty="0"/>
              <a:t> agar </a:t>
            </a:r>
            <a:r>
              <a:rPr lang="en-ID" sz="2400" dirty="0" err="1"/>
              <a:t>benar-benar</a:t>
            </a:r>
            <a:r>
              <a:rPr lang="en-ID" sz="2400" dirty="0"/>
              <a:t> </a:t>
            </a:r>
            <a:r>
              <a:rPr lang="en-ID" sz="2400" dirty="0" err="1"/>
              <a:t>mempermudah</a:t>
            </a:r>
            <a:r>
              <a:rPr lang="en-ID" sz="2400" dirty="0"/>
              <a:t> </a:t>
            </a:r>
            <a:r>
              <a:rPr lang="en-ID" sz="2400" dirty="0" err="1"/>
              <a:t>aktivitas</a:t>
            </a:r>
            <a:r>
              <a:rPr lang="en-ID" sz="2400" dirty="0"/>
              <a:t> </a:t>
            </a:r>
            <a:r>
              <a:rPr lang="en-ID" sz="2400" dirty="0" err="1"/>
              <a:t>kerja</a:t>
            </a:r>
            <a:r>
              <a:rPr lang="en-ID" sz="2400" dirty="0"/>
              <a:t> </a:t>
            </a:r>
            <a:r>
              <a:rPr lang="en-ID" sz="2400" dirty="0" err="1"/>
              <a:t>karyawan</a:t>
            </a:r>
            <a:r>
              <a:rPr lang="en-ID" sz="2400" dirty="0"/>
              <a:t>.</a:t>
            </a:r>
          </a:p>
          <a:p>
            <a:r>
              <a:rPr lang="en-ID" sz="2400" b="1" dirty="0"/>
              <a:t>Saran Peneliti </a:t>
            </a:r>
            <a:r>
              <a:rPr lang="en-ID" sz="2400" b="1" dirty="0" err="1"/>
              <a:t>Selanjutnya</a:t>
            </a:r>
            <a:r>
              <a:rPr lang="en-ID" sz="2400" dirty="0"/>
              <a:t> Bagi </a:t>
            </a:r>
            <a:r>
              <a:rPr lang="en-ID" sz="2400" dirty="0" err="1"/>
              <a:t>peneliti</a:t>
            </a:r>
            <a:r>
              <a:rPr lang="en-ID" sz="2400" dirty="0"/>
              <a:t> </a:t>
            </a:r>
            <a:r>
              <a:rPr lang="en-ID" sz="2400" dirty="0" err="1"/>
              <a:t>selanjutnya</a:t>
            </a:r>
            <a:r>
              <a:rPr lang="en-ID" sz="2400" dirty="0"/>
              <a:t>, </a:t>
            </a:r>
            <a:r>
              <a:rPr lang="en-ID" sz="2400" dirty="0" err="1"/>
              <a:t>disarankan</a:t>
            </a:r>
            <a:r>
              <a:rPr lang="en-ID" sz="2400" dirty="0"/>
              <a:t> </a:t>
            </a:r>
            <a:r>
              <a:rPr lang="en-ID" sz="2400" dirty="0" err="1"/>
              <a:t>untuk</a:t>
            </a:r>
            <a:r>
              <a:rPr lang="en-ID" sz="2400" dirty="0"/>
              <a:t>:</a:t>
            </a:r>
          </a:p>
          <a:p>
            <a:pPr marL="800100" lvl="1" indent="-342900">
              <a:buFont typeface="Arial" panose="020B0604020202020204" pitchFamily="34" charset="0"/>
              <a:buChar char="•"/>
            </a:pPr>
            <a:r>
              <a:rPr lang="en-ID" sz="2400" b="1" dirty="0" err="1"/>
              <a:t>Memperluas</a:t>
            </a:r>
            <a:r>
              <a:rPr lang="en-ID" sz="2400" b="1" dirty="0"/>
              <a:t> </a:t>
            </a:r>
            <a:r>
              <a:rPr lang="en-ID" sz="2400" b="1" dirty="0" err="1"/>
              <a:t>Objek</a:t>
            </a:r>
            <a:r>
              <a:rPr lang="en-ID" sz="2400" b="1" dirty="0"/>
              <a:t>:</a:t>
            </a:r>
            <a:r>
              <a:rPr lang="en-ID" sz="2400" dirty="0"/>
              <a:t> </a:t>
            </a:r>
            <a:r>
              <a:rPr lang="en-ID" sz="2400" dirty="0" err="1"/>
              <a:t>Meneliti</a:t>
            </a:r>
            <a:r>
              <a:rPr lang="en-ID" sz="2400" dirty="0"/>
              <a:t> </a:t>
            </a:r>
            <a:r>
              <a:rPr lang="en-ID" sz="2400" dirty="0" err="1"/>
              <a:t>sektor</a:t>
            </a:r>
            <a:r>
              <a:rPr lang="en-ID" sz="2400" dirty="0"/>
              <a:t> </a:t>
            </a:r>
            <a:r>
              <a:rPr lang="en-ID" sz="2400" dirty="0" err="1"/>
              <a:t>industri</a:t>
            </a:r>
            <a:r>
              <a:rPr lang="en-ID" sz="2400" dirty="0"/>
              <a:t> lain yang </a:t>
            </a:r>
            <a:r>
              <a:rPr lang="en-ID" sz="2400" dirty="0" err="1"/>
              <a:t>memiliki</a:t>
            </a:r>
            <a:r>
              <a:rPr lang="en-ID" sz="2400" dirty="0"/>
              <a:t> </a:t>
            </a:r>
            <a:r>
              <a:rPr lang="en-ID" sz="2400" dirty="0" err="1"/>
              <a:t>tingkat</a:t>
            </a:r>
            <a:r>
              <a:rPr lang="en-ID" sz="2400" dirty="0"/>
              <a:t> </a:t>
            </a:r>
            <a:r>
              <a:rPr lang="en-ID" sz="2400" dirty="0" err="1"/>
              <a:t>maturitas</a:t>
            </a:r>
            <a:r>
              <a:rPr lang="en-ID" sz="2400" dirty="0"/>
              <a:t> digital </a:t>
            </a:r>
            <a:r>
              <a:rPr lang="en-ID" sz="2400" dirty="0" err="1"/>
              <a:t>lebih</a:t>
            </a:r>
            <a:r>
              <a:rPr lang="en-ID" sz="2400" dirty="0"/>
              <a:t> </a:t>
            </a:r>
            <a:r>
              <a:rPr lang="en-ID" sz="2400" dirty="0" err="1"/>
              <a:t>tinggi</a:t>
            </a:r>
            <a:r>
              <a:rPr lang="en-ID" sz="2400" dirty="0"/>
              <a:t> (</a:t>
            </a:r>
            <a:r>
              <a:rPr lang="en-ID" sz="2400" dirty="0" err="1"/>
              <a:t>misal</a:t>
            </a:r>
            <a:r>
              <a:rPr lang="en-ID" sz="2400" dirty="0"/>
              <a:t>: </a:t>
            </a:r>
            <a:r>
              <a:rPr lang="en-ID" sz="2400" dirty="0" err="1"/>
              <a:t>otomotif</a:t>
            </a:r>
            <a:r>
              <a:rPr lang="en-ID" sz="2400" dirty="0"/>
              <a:t> </a:t>
            </a:r>
            <a:r>
              <a:rPr lang="en-ID" sz="2400" dirty="0" err="1"/>
              <a:t>atau</a:t>
            </a:r>
            <a:r>
              <a:rPr lang="en-ID" sz="2400" dirty="0"/>
              <a:t> </a:t>
            </a:r>
            <a:r>
              <a:rPr lang="en-ID" sz="2400" dirty="0" err="1"/>
              <a:t>elektronik</a:t>
            </a:r>
            <a:r>
              <a:rPr lang="en-ID" sz="2400" dirty="0"/>
              <a:t>).</a:t>
            </a:r>
          </a:p>
          <a:p>
            <a:pPr marL="800100" lvl="1" indent="-342900">
              <a:buFont typeface="Arial" panose="020B0604020202020204" pitchFamily="34" charset="0"/>
              <a:buChar char="•"/>
            </a:pPr>
            <a:r>
              <a:rPr lang="en-ID" sz="2400" b="1" dirty="0" err="1"/>
              <a:t>Menambah</a:t>
            </a:r>
            <a:r>
              <a:rPr lang="en-ID" sz="2400" b="1" dirty="0"/>
              <a:t> </a:t>
            </a:r>
            <a:r>
              <a:rPr lang="en-ID" sz="2400" b="1" dirty="0" err="1"/>
              <a:t>Variabel</a:t>
            </a:r>
            <a:r>
              <a:rPr lang="en-ID" sz="2400" b="1" dirty="0"/>
              <a:t>:</a:t>
            </a:r>
            <a:r>
              <a:rPr lang="en-ID" sz="2400" dirty="0"/>
              <a:t> </a:t>
            </a:r>
            <a:r>
              <a:rPr lang="en-ID" sz="2400" dirty="0" err="1"/>
              <a:t>Memasukkan</a:t>
            </a:r>
            <a:r>
              <a:rPr lang="en-ID" sz="2400" dirty="0"/>
              <a:t> </a:t>
            </a:r>
            <a:r>
              <a:rPr lang="en-ID" sz="2400" dirty="0" err="1"/>
              <a:t>variabel</a:t>
            </a:r>
            <a:r>
              <a:rPr lang="en-ID" sz="2400" dirty="0"/>
              <a:t> lain </a:t>
            </a:r>
            <a:r>
              <a:rPr lang="en-ID" sz="2400" dirty="0" err="1"/>
              <a:t>seperti</a:t>
            </a:r>
            <a:r>
              <a:rPr lang="en-ID" sz="2400" dirty="0"/>
              <a:t> </a:t>
            </a:r>
            <a:r>
              <a:rPr lang="en-ID" sz="2400" dirty="0" err="1"/>
              <a:t>Budaya</a:t>
            </a:r>
            <a:r>
              <a:rPr lang="en-ID" sz="2400" dirty="0"/>
              <a:t> </a:t>
            </a:r>
            <a:r>
              <a:rPr lang="en-ID" sz="2400" dirty="0" err="1"/>
              <a:t>Organisasi</a:t>
            </a:r>
            <a:r>
              <a:rPr lang="en-ID" sz="2400" dirty="0"/>
              <a:t>, </a:t>
            </a:r>
            <a:r>
              <a:rPr lang="en-ID" sz="2400" dirty="0" err="1"/>
              <a:t>Kompensasi</a:t>
            </a:r>
            <a:r>
              <a:rPr lang="en-ID" sz="2400" dirty="0"/>
              <a:t>, </a:t>
            </a:r>
            <a:r>
              <a:rPr lang="en-ID" sz="2400" dirty="0" err="1"/>
              <a:t>atau</a:t>
            </a:r>
            <a:r>
              <a:rPr lang="en-ID" sz="2400" dirty="0"/>
              <a:t> </a:t>
            </a:r>
            <a:r>
              <a:rPr lang="en-ID" sz="2400" dirty="0" err="1"/>
              <a:t>Kepemimpinan</a:t>
            </a:r>
            <a:r>
              <a:rPr lang="en-ID" sz="2400" dirty="0"/>
              <a:t> </a:t>
            </a:r>
            <a:r>
              <a:rPr lang="en-ID" sz="2400" dirty="0" err="1"/>
              <a:t>Transformasional</a:t>
            </a:r>
            <a:r>
              <a:rPr lang="en-ID" sz="2400" dirty="0"/>
              <a:t>.</a:t>
            </a:r>
          </a:p>
          <a:p>
            <a:pPr marL="800100" lvl="1" indent="-342900">
              <a:buFont typeface="Arial" panose="020B0604020202020204" pitchFamily="34" charset="0"/>
              <a:buChar char="•"/>
            </a:pPr>
            <a:r>
              <a:rPr lang="en-ID" sz="2400" b="1" dirty="0" err="1"/>
              <a:t>Pendekatan</a:t>
            </a:r>
            <a:r>
              <a:rPr lang="en-ID" sz="2400" b="1" dirty="0"/>
              <a:t> </a:t>
            </a:r>
            <a:r>
              <a:rPr lang="en-ID" sz="2400" b="1" i="1" dirty="0"/>
              <a:t>Mixed Methods</a:t>
            </a:r>
            <a:r>
              <a:rPr lang="en-ID" sz="2400" b="1" dirty="0"/>
              <a:t>:</a:t>
            </a:r>
            <a:r>
              <a:rPr lang="en-ID" sz="2400" dirty="0"/>
              <a:t> </a:t>
            </a:r>
            <a:r>
              <a:rPr lang="en-ID" sz="2400" dirty="0" err="1"/>
              <a:t>Menggunakan</a:t>
            </a:r>
            <a:r>
              <a:rPr lang="en-ID" sz="2400" dirty="0"/>
              <a:t> </a:t>
            </a:r>
            <a:r>
              <a:rPr lang="en-ID" sz="2400" dirty="0" err="1"/>
              <a:t>wawancara</a:t>
            </a:r>
            <a:r>
              <a:rPr lang="en-ID" sz="2400" dirty="0"/>
              <a:t> </a:t>
            </a:r>
            <a:r>
              <a:rPr lang="en-ID" sz="2400" dirty="0" err="1"/>
              <a:t>mendalam</a:t>
            </a:r>
            <a:r>
              <a:rPr lang="en-ID" sz="2400" dirty="0"/>
              <a:t> </a:t>
            </a:r>
            <a:r>
              <a:rPr lang="en-ID" sz="2400" dirty="0" err="1"/>
              <a:t>untuk</a:t>
            </a:r>
            <a:r>
              <a:rPr lang="en-ID" sz="2400" dirty="0"/>
              <a:t> </a:t>
            </a:r>
            <a:r>
              <a:rPr lang="en-ID" sz="2400" dirty="0" err="1"/>
              <a:t>menggali</a:t>
            </a:r>
            <a:r>
              <a:rPr lang="en-ID" sz="2400" dirty="0"/>
              <a:t> </a:t>
            </a:r>
            <a:r>
              <a:rPr lang="en-ID" sz="2400" dirty="0" err="1"/>
              <a:t>alasan</a:t>
            </a:r>
            <a:r>
              <a:rPr lang="en-ID" sz="2400" dirty="0"/>
              <a:t> </a:t>
            </a:r>
            <a:r>
              <a:rPr lang="en-ID" sz="2400" dirty="0" err="1"/>
              <a:t>mengapa</a:t>
            </a:r>
            <a:r>
              <a:rPr lang="en-ID" sz="2400" dirty="0"/>
              <a:t> </a:t>
            </a:r>
            <a:r>
              <a:rPr lang="en-ID" sz="2400" dirty="0" err="1"/>
              <a:t>digitalisasi</a:t>
            </a:r>
            <a:r>
              <a:rPr lang="en-ID" sz="2400" dirty="0"/>
              <a:t> </a:t>
            </a:r>
            <a:r>
              <a:rPr lang="en-ID" sz="2400" dirty="0" err="1"/>
              <a:t>belum</a:t>
            </a:r>
            <a:r>
              <a:rPr lang="en-ID" sz="2400" dirty="0"/>
              <a:t> </a:t>
            </a:r>
            <a:r>
              <a:rPr lang="en-ID" sz="2400" dirty="0" err="1"/>
              <a:t>mampu</a:t>
            </a:r>
            <a:r>
              <a:rPr lang="en-ID" sz="2400" dirty="0"/>
              <a:t> </a:t>
            </a:r>
            <a:r>
              <a:rPr lang="en-ID" sz="2400" dirty="0" err="1"/>
              <a:t>menjadi</a:t>
            </a:r>
            <a:r>
              <a:rPr lang="en-ID" sz="2400" dirty="0"/>
              <a:t> </a:t>
            </a:r>
            <a:r>
              <a:rPr lang="en-ID" sz="2400" dirty="0" err="1"/>
              <a:t>variabel</a:t>
            </a:r>
            <a:r>
              <a:rPr lang="en-ID" sz="2400" dirty="0"/>
              <a:t> </a:t>
            </a:r>
            <a:r>
              <a:rPr lang="en-ID" sz="2400" dirty="0" err="1"/>
              <a:t>moderasi</a:t>
            </a:r>
            <a:r>
              <a:rPr lang="en-ID" sz="2400" dirty="0"/>
              <a:t> yang </a:t>
            </a:r>
            <a:r>
              <a:rPr lang="en-ID" sz="2400" dirty="0" err="1"/>
              <a:t>signifikan</a:t>
            </a:r>
            <a:r>
              <a:rPr lang="en-ID" sz="2400" dirty="0"/>
              <a:t>.</a:t>
            </a:r>
          </a:p>
          <a:p>
            <a:pPr marL="800100" lvl="1" indent="-342900">
              <a:buFont typeface="Arial" panose="020B0604020202020204" pitchFamily="34" charset="0"/>
              <a:buChar char="•"/>
            </a:pPr>
            <a:r>
              <a:rPr lang="en-ID" sz="2400" b="1" dirty="0" err="1"/>
              <a:t>Spesifikasi</a:t>
            </a:r>
            <a:r>
              <a:rPr lang="en-ID" sz="2400" b="1" dirty="0"/>
              <a:t> </a:t>
            </a:r>
            <a:r>
              <a:rPr lang="en-ID" sz="2400" b="1" dirty="0" err="1"/>
              <a:t>Indikator</a:t>
            </a:r>
            <a:r>
              <a:rPr lang="en-ID" sz="2400" b="1" dirty="0"/>
              <a:t>:</a:t>
            </a:r>
            <a:r>
              <a:rPr lang="en-ID" sz="2400" dirty="0"/>
              <a:t> </a:t>
            </a:r>
            <a:r>
              <a:rPr lang="en-ID" sz="2400" dirty="0" err="1"/>
              <a:t>Menggunakan</a:t>
            </a:r>
            <a:r>
              <a:rPr lang="en-ID" sz="2400" dirty="0"/>
              <a:t> </a:t>
            </a:r>
            <a:r>
              <a:rPr lang="en-ID" sz="2400" dirty="0" err="1"/>
              <a:t>indikator</a:t>
            </a:r>
            <a:r>
              <a:rPr lang="en-ID" sz="2400" dirty="0"/>
              <a:t> yang </a:t>
            </a:r>
            <a:r>
              <a:rPr lang="en-ID" sz="2400" dirty="0" err="1"/>
              <a:t>lebih</a:t>
            </a:r>
            <a:r>
              <a:rPr lang="en-ID" sz="2400" dirty="0"/>
              <a:t> </a:t>
            </a:r>
            <a:r>
              <a:rPr lang="en-ID" sz="2400" dirty="0" err="1"/>
              <a:t>spesifik</a:t>
            </a:r>
            <a:r>
              <a:rPr lang="en-ID" sz="2400" dirty="0"/>
              <a:t> </a:t>
            </a:r>
            <a:r>
              <a:rPr lang="en-ID" sz="2400" dirty="0" err="1"/>
              <a:t>seperti</a:t>
            </a:r>
            <a:r>
              <a:rPr lang="en-ID" sz="2400" dirty="0"/>
              <a:t> </a:t>
            </a:r>
            <a:r>
              <a:rPr lang="en-ID" sz="2400" i="1" dirty="0"/>
              <a:t>Technology Readiness</a:t>
            </a:r>
            <a:r>
              <a:rPr lang="en-ID" sz="2400" dirty="0"/>
              <a:t> </a:t>
            </a:r>
            <a:r>
              <a:rPr lang="en-ID" sz="2400" dirty="0" err="1"/>
              <a:t>atau</a:t>
            </a:r>
            <a:r>
              <a:rPr lang="en-ID" sz="2400" dirty="0"/>
              <a:t> </a:t>
            </a:r>
            <a:r>
              <a:rPr lang="en-ID" sz="2400" dirty="0" err="1"/>
              <a:t>kesiapan</a:t>
            </a:r>
            <a:r>
              <a:rPr lang="en-ID" sz="2400" dirty="0"/>
              <a:t> </a:t>
            </a:r>
            <a:r>
              <a:rPr lang="en-ID" sz="2400" dirty="0" err="1"/>
              <a:t>teknologi</a:t>
            </a:r>
            <a:r>
              <a:rPr lang="en-ID" sz="2400" dirty="0"/>
              <a:t> </a:t>
            </a:r>
            <a:r>
              <a:rPr lang="en-ID" sz="2400" dirty="0" err="1"/>
              <a:t>karyawan</a:t>
            </a:r>
            <a:r>
              <a:rPr lang="en-ID" sz="2400" dirty="0"/>
              <a:t>.</a:t>
            </a:r>
          </a:p>
        </p:txBody>
      </p:sp>
    </p:spTree>
    <p:extLst>
      <p:ext uri="{BB962C8B-B14F-4D97-AF65-F5344CB8AC3E}">
        <p14:creationId xmlns:p14="http://schemas.microsoft.com/office/powerpoint/2010/main" val="65560686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sp>
        <p:nvSpPr>
          <p:cNvPr id="4" name="TextBox 4"/>
          <p:cNvSpPr txBox="1"/>
          <p:nvPr/>
        </p:nvSpPr>
        <p:spPr>
          <a:xfrm>
            <a:off x="4053840" y="4390490"/>
            <a:ext cx="10180320" cy="1353621"/>
          </a:xfrm>
          <a:prstGeom prst="rect">
            <a:avLst/>
          </a:prstGeom>
        </p:spPr>
        <p:txBody>
          <a:bodyPr lIns="0" tIns="0" rIns="0" bIns="0" rtlCol="0" anchor="t">
            <a:spAutoFit/>
          </a:bodyPr>
          <a:lstStyle/>
          <a:p>
            <a:pPr algn="ctr">
              <a:lnSpc>
                <a:spcPts val="9000"/>
              </a:lnSpc>
            </a:pPr>
            <a:r>
              <a:rPr lang="en-US" sz="7500">
                <a:solidFill>
                  <a:srgbClr val="000000"/>
                </a:solidFill>
                <a:latin typeface="Arial"/>
                <a:ea typeface="Arial"/>
                <a:cs typeface="Arial"/>
                <a:sym typeface="Arial"/>
              </a:rPr>
              <a:t>Terima Kasih</a:t>
            </a:r>
          </a:p>
        </p:txBody>
      </p:sp>
      <p:sp>
        <p:nvSpPr>
          <p:cNvPr id="5" name="AutoShape 5"/>
          <p:cNvSpPr/>
          <p:nvPr/>
        </p:nvSpPr>
        <p:spPr>
          <a:xfrm rot="19535">
            <a:off x="3906035" y="5663616"/>
            <a:ext cx="10475937"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6" name="Group 6"/>
          <p:cNvGrpSpPr>
            <a:grpSpLocks noChangeAspect="1"/>
          </p:cNvGrpSpPr>
          <p:nvPr/>
        </p:nvGrpSpPr>
        <p:grpSpPr>
          <a:xfrm>
            <a:off x="2024580" y="217370"/>
            <a:ext cx="5129212" cy="1014412"/>
            <a:chOff x="0" y="0"/>
            <a:chExt cx="6838950" cy="1352550"/>
          </a:xfrm>
        </p:grpSpPr>
        <p:sp>
          <p:nvSpPr>
            <p:cNvPr id="7" name="Freeform 7"/>
            <p:cNvSpPr/>
            <p:nvPr/>
          </p:nvSpPr>
          <p:spPr>
            <a:xfrm>
              <a:off x="0" y="0"/>
              <a:ext cx="6838950" cy="1352550"/>
            </a:xfrm>
            <a:custGeom>
              <a:avLst/>
              <a:gdLst/>
              <a:ahLst/>
              <a:cxnLst/>
              <a:rect l="l" t="t" r="r" b="b"/>
              <a:pathLst>
                <a:path w="6838950" h="1352550">
                  <a:moveTo>
                    <a:pt x="0" y="0"/>
                  </a:moveTo>
                  <a:lnTo>
                    <a:pt x="6838950" y="0"/>
                  </a:lnTo>
                  <a:lnTo>
                    <a:pt x="6838950" y="1352550"/>
                  </a:lnTo>
                  <a:lnTo>
                    <a:pt x="0" y="1352550"/>
                  </a:lnTo>
                  <a:lnTo>
                    <a:pt x="0" y="0"/>
                  </a:lnTo>
                  <a:close/>
                </a:path>
              </a:pathLst>
            </a:custGeom>
            <a:blipFill>
              <a:blip r:embed="rId3"/>
              <a:stretch>
                <a:fillRect/>
              </a:stretch>
            </a:blipFill>
          </p:spPr>
          <p:txBody>
            <a:bodyPr/>
            <a:lstStyle/>
            <a:p>
              <a:endParaRPr lang="en-ID"/>
            </a:p>
          </p:txBody>
        </p:sp>
      </p:grpSp>
      <p:grpSp>
        <p:nvGrpSpPr>
          <p:cNvPr id="8" name="Group 8"/>
          <p:cNvGrpSpPr>
            <a:grpSpLocks noChangeAspect="1"/>
          </p:cNvGrpSpPr>
          <p:nvPr/>
        </p:nvGrpSpPr>
        <p:grpSpPr>
          <a:xfrm>
            <a:off x="2024578" y="1318581"/>
            <a:ext cx="4200526" cy="357188"/>
            <a:chOff x="0" y="0"/>
            <a:chExt cx="5600702" cy="476250"/>
          </a:xfrm>
        </p:grpSpPr>
        <p:sp>
          <p:nvSpPr>
            <p:cNvPr id="9" name="Freeform 9"/>
            <p:cNvSpPr/>
            <p:nvPr/>
          </p:nvSpPr>
          <p:spPr>
            <a:xfrm>
              <a:off x="0" y="0"/>
              <a:ext cx="5600700" cy="476250"/>
            </a:xfrm>
            <a:custGeom>
              <a:avLst/>
              <a:gdLst/>
              <a:ahLst/>
              <a:cxnLst/>
              <a:rect l="l" t="t" r="r" b="b"/>
              <a:pathLst>
                <a:path w="5600700" h="476250">
                  <a:moveTo>
                    <a:pt x="0" y="0"/>
                  </a:moveTo>
                  <a:lnTo>
                    <a:pt x="5600700" y="0"/>
                  </a:lnTo>
                  <a:lnTo>
                    <a:pt x="5600700" y="476250"/>
                  </a:lnTo>
                  <a:lnTo>
                    <a:pt x="0" y="476250"/>
                  </a:lnTo>
                  <a:lnTo>
                    <a:pt x="0" y="0"/>
                  </a:lnTo>
                  <a:close/>
                </a:path>
              </a:pathLst>
            </a:custGeom>
            <a:blipFill>
              <a:blip r:embed="rId4"/>
              <a:stretch>
                <a:fillRect/>
              </a:stretch>
            </a:blipFill>
          </p:spPr>
          <p:txBody>
            <a:bodyPr/>
            <a:lstStyle/>
            <a:p>
              <a:endParaRPr lang="en-ID"/>
            </a:p>
          </p:txBody>
        </p:sp>
      </p:grpSp>
      <p:grpSp>
        <p:nvGrpSpPr>
          <p:cNvPr id="10" name="Group 10"/>
          <p:cNvGrpSpPr>
            <a:grpSpLocks noChangeAspect="1"/>
          </p:cNvGrpSpPr>
          <p:nvPr/>
        </p:nvGrpSpPr>
        <p:grpSpPr>
          <a:xfrm>
            <a:off x="217713" y="56209"/>
            <a:ext cx="1746446" cy="1663098"/>
            <a:chOff x="0" y="0"/>
            <a:chExt cx="2328594" cy="2217464"/>
          </a:xfrm>
        </p:grpSpPr>
        <p:sp>
          <p:nvSpPr>
            <p:cNvPr id="11" name="Freeform 11"/>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5"/>
              <a:stretch>
                <a:fillRect t="-2505" r="-2" b="-2507"/>
              </a:stretch>
            </a:blipFill>
          </p:spPr>
          <p:txBody>
            <a:bodyPr/>
            <a:lstStyle/>
            <a:p>
              <a:endParaRPr lang="en-ID"/>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3"/>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4"/>
              <a:stretch>
                <a:fillRect t="-2505" r="-2" b="-2507"/>
              </a:stretch>
            </a:blipFill>
          </p:spPr>
          <p:txBody>
            <a:bodyPr/>
            <a:lstStyle/>
            <a:p>
              <a:endParaRPr lang="en-ID"/>
            </a:p>
          </p:txBody>
        </p:sp>
      </p:grpSp>
      <p:sp>
        <p:nvSpPr>
          <p:cNvPr id="6" name="AutoShape 6"/>
          <p:cNvSpPr/>
          <p:nvPr/>
        </p:nvSpPr>
        <p:spPr>
          <a:xfrm rot="14435">
            <a:off x="503513" y="1753316"/>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858074" y="962146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dirty="0" err="1">
                    <a:solidFill>
                      <a:srgbClr val="000000"/>
                    </a:solidFill>
                    <a:latin typeface="Calibri (MS) Bold"/>
                    <a:ea typeface="Calibri (MS) Bold"/>
                    <a:cs typeface="Calibri (MS) Bold"/>
                    <a:sym typeface="Calibri (MS) Bold"/>
                  </a:rPr>
                  <a:t>Akhiri</a:t>
                </a:r>
                <a:endParaRPr lang="en-US" sz="1200" b="1" dirty="0">
                  <a:solidFill>
                    <a:srgbClr val="000000"/>
                  </a:solidFill>
                  <a:latin typeface="Calibri (MS) Bold"/>
                  <a:ea typeface="Calibri (MS) Bold"/>
                  <a:cs typeface="Calibri (MS) Bold"/>
                  <a:sym typeface="Calibri (MS) Bold"/>
                </a:endParaRPr>
              </a:p>
            </p:txBody>
          </p:sp>
        </p:grpSp>
      </p:grpSp>
      <p:sp>
        <p:nvSpPr>
          <p:cNvPr id="44" name="TextBox 44"/>
          <p:cNvSpPr txBox="1"/>
          <p:nvPr/>
        </p:nvSpPr>
        <p:spPr>
          <a:xfrm>
            <a:off x="228600" y="2344882"/>
            <a:ext cx="6248400" cy="5950347"/>
          </a:xfrm>
          <a:prstGeom prst="rect">
            <a:avLst/>
          </a:prstGeom>
        </p:spPr>
        <p:txBody>
          <a:bodyPr wrap="square" lIns="0" tIns="0" rIns="0" bIns="0" rtlCol="0" anchor="t">
            <a:spAutoFit/>
          </a:bodyPr>
          <a:lstStyle/>
          <a:p>
            <a:pPr algn="l">
              <a:lnSpc>
                <a:spcPts val="3240"/>
              </a:lnSpc>
            </a:pPr>
            <a:r>
              <a:rPr lang="en-US" sz="3200" b="1" dirty="0">
                <a:solidFill>
                  <a:srgbClr val="000000"/>
                </a:solidFill>
                <a:latin typeface="Times New Roman" panose="02020603050405020304" pitchFamily="18" charset="0"/>
                <a:ea typeface="Arial Bold"/>
                <a:cs typeface="Times New Roman" panose="02020603050405020304" pitchFamily="18" charset="0"/>
                <a:sym typeface="Arial Bold"/>
              </a:rPr>
              <a:t>LATAR BELAKANG</a:t>
            </a:r>
          </a:p>
          <a:p>
            <a:pPr marL="342900" lvl="0" indent="-342900">
              <a:buFont typeface="Symbol" panose="05050102010706020507" pitchFamily="18" charset="2"/>
              <a:buChar char=""/>
            </a:pPr>
            <a:r>
              <a:rPr lang="en-ID" sz="2200" dirty="0">
                <a:effectLst/>
                <a:latin typeface="Times New Roman" panose="02020603050405020304" pitchFamily="18" charset="0"/>
                <a:ea typeface="Times New Roman" panose="02020603050405020304" pitchFamily="18" charset="0"/>
                <a:cs typeface="Times New Roman" panose="02020603050405020304" pitchFamily="18" charset="0"/>
              </a:rPr>
              <a:t>SDM</a:t>
            </a:r>
            <a:r>
              <a:rPr lang="en-ID" sz="2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merupakan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elemen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kunci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dalam</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keberhasilan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perusahaan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karena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berperan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sebagai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perencana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pelaksana</a:t>
            </a:r>
            <a:r>
              <a:rPr lang="en-ID" sz="2400" dirty="0">
                <a:latin typeface="Times New Roman" panose="02020603050405020304" pitchFamily="18" charset="0"/>
                <a:cs typeface="Times New Roman" panose="02020603050405020304" pitchFamily="18" charset="0"/>
              </a:rPr>
              <a:t>, dan </a:t>
            </a:r>
            <a:r>
              <a:rPr lang="en-ID" sz="2400" dirty="0" err="1">
                <a:latin typeface="Times New Roman" panose="02020603050405020304" pitchFamily="18" charset="0"/>
                <a:cs typeface="Times New Roman" panose="02020603050405020304" pitchFamily="18" charset="0"/>
              </a:rPr>
              <a:t>pengambil</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keputusan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sehingga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kualitas</a:t>
            </a:r>
            <a:r>
              <a:rPr lang="en-ID" sz="2400" dirty="0">
                <a:latin typeface="Times New Roman" panose="02020603050405020304" pitchFamily="18" charset="0"/>
                <a:cs typeface="Times New Roman" panose="02020603050405020304" pitchFamily="18" charset="0"/>
              </a:rPr>
              <a:t> SDM </a:t>
            </a:r>
            <a:r>
              <a:rPr lang="en-ID" sz="2400" dirty="0" err="1">
                <a:latin typeface="Times New Roman" panose="02020603050405020304" pitchFamily="18" charset="0"/>
                <a:cs typeface="Times New Roman" panose="02020603050405020304" pitchFamily="18" charset="0"/>
              </a:rPr>
              <a:t>menentukan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keunggulan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kompetitif</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organisasi</a:t>
            </a:r>
            <a:r>
              <a:rPr lang="en-ID" sz="2400" dirty="0">
                <a:latin typeface="Times New Roman" panose="02020603050405020304" pitchFamily="18" charset="0"/>
                <a:cs typeface="Times New Roman" panose="02020603050405020304" pitchFamily="18" charset="0"/>
              </a:rPr>
              <a:t>.</a:t>
            </a:r>
          </a:p>
          <a:p>
            <a:pPr marL="342900" lvl="0" indent="-342900">
              <a:buFont typeface="Symbol" panose="05050102010706020507" pitchFamily="18" charset="2"/>
              <a:buChar char=""/>
            </a:pPr>
            <a:r>
              <a:rPr lang="en-ID" sz="2400" dirty="0" err="1">
                <a:latin typeface="Times New Roman" panose="02020603050405020304" pitchFamily="18" charset="0"/>
                <a:cs typeface="Times New Roman" panose="02020603050405020304" pitchFamily="18" charset="0"/>
              </a:rPr>
              <a:t>Produktivitas</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tenaga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kerja</a:t>
            </a:r>
            <a:r>
              <a:rPr lang="en-ID" sz="2400" dirty="0">
                <a:latin typeface="Times New Roman" panose="02020603050405020304" pitchFamily="18" charset="0"/>
                <a:cs typeface="Times New Roman" panose="02020603050405020304" pitchFamily="18" charset="0"/>
              </a:rPr>
              <a:t> Indonesia </a:t>
            </a:r>
            <a:r>
              <a:rPr lang="en-ID" sz="2400" dirty="0" err="1">
                <a:latin typeface="Times New Roman" panose="02020603050405020304" pitchFamily="18" charset="0"/>
                <a:cs typeface="Times New Roman" panose="02020603050405020304" pitchFamily="18" charset="0"/>
              </a:rPr>
              <a:t>masih</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tertinggal</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dibandingkan</a:t>
            </a:r>
            <a:r>
              <a:rPr lang="en-ID" sz="2400" dirty="0">
                <a:latin typeface="Times New Roman" panose="02020603050405020304" pitchFamily="18" charset="0"/>
                <a:cs typeface="Times New Roman" panose="02020603050405020304" pitchFamily="18" charset="0"/>
              </a:rPr>
              <a:t> negara ASEAN </a:t>
            </a:r>
            <a:r>
              <a:rPr lang="en-ID" sz="2400" dirty="0" err="1">
                <a:latin typeface="Times New Roman" panose="02020603050405020304" pitchFamily="18" charset="0"/>
                <a:cs typeface="Times New Roman" panose="02020603050405020304" pitchFamily="18" charset="0"/>
              </a:rPr>
              <a:t>lainnya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terlihat</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dari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peringkat</a:t>
            </a:r>
            <a:r>
              <a:rPr lang="en-ID" sz="2400" dirty="0">
                <a:latin typeface="Times New Roman" panose="02020603050405020304" pitchFamily="18" charset="0"/>
                <a:cs typeface="Times New Roman" panose="02020603050405020304" pitchFamily="18" charset="0"/>
              </a:rPr>
              <a:t> global yang </a:t>
            </a:r>
            <a:r>
              <a:rPr lang="en-ID" sz="2400" dirty="0" err="1">
                <a:latin typeface="Times New Roman" panose="02020603050405020304" pitchFamily="18" charset="0"/>
                <a:cs typeface="Times New Roman" panose="02020603050405020304" pitchFamily="18" charset="0"/>
              </a:rPr>
              <a:t>relatif</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rendah</a:t>
            </a:r>
            <a:r>
              <a:rPr lang="en-ID" sz="2400" dirty="0">
                <a:latin typeface="Times New Roman" panose="02020603050405020304" pitchFamily="18" charset="0"/>
                <a:cs typeface="Times New Roman" panose="02020603050405020304" pitchFamily="18" charset="0"/>
              </a:rPr>
              <a:t> dan </a:t>
            </a:r>
            <a:r>
              <a:rPr lang="en-ID" sz="2400" dirty="0" err="1">
                <a:latin typeface="Times New Roman" panose="02020603050405020304" pitchFamily="18" charset="0"/>
                <a:cs typeface="Times New Roman" panose="02020603050405020304" pitchFamily="18" charset="0"/>
              </a:rPr>
              <a:t>kesenjangan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nilai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produktivitas</a:t>
            </a:r>
            <a:r>
              <a:rPr lang="en-ID" sz="2400" dirty="0">
                <a:latin typeface="Times New Roman" panose="02020603050405020304" pitchFamily="18" charset="0"/>
                <a:cs typeface="Times New Roman" panose="02020603050405020304" pitchFamily="18" charset="0"/>
              </a:rPr>
              <a:t>.</a:t>
            </a:r>
            <a:endParaRPr lang="en-ID"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ID" sz="2400" dirty="0" err="1">
                <a:latin typeface="Times New Roman" panose="02020603050405020304" pitchFamily="18" charset="0"/>
                <a:cs typeface="Times New Roman" panose="02020603050405020304" pitchFamily="18" charset="0"/>
              </a:rPr>
              <a:t>Transformasi</a:t>
            </a:r>
            <a:r>
              <a:rPr lang="en-ID" sz="2400" dirty="0">
                <a:latin typeface="Times New Roman" panose="02020603050405020304" pitchFamily="18" charset="0"/>
                <a:cs typeface="Times New Roman" panose="02020603050405020304" pitchFamily="18" charset="0"/>
              </a:rPr>
              <a:t> digital </a:t>
            </a:r>
            <a:r>
              <a:rPr lang="en-ID" sz="2400" dirty="0" err="1">
                <a:latin typeface="Times New Roman" panose="02020603050405020304" pitchFamily="18" charset="0"/>
                <a:cs typeface="Times New Roman" panose="02020603050405020304" pitchFamily="18" charset="0"/>
              </a:rPr>
              <a:t>menjadi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peluang</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sekaligus</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tantangan</a:t>
            </a:r>
            <a:r>
              <a:rPr lang="en-ID" sz="2400" dirty="0">
                <a:latin typeface="Times New Roman" panose="02020603050405020304" pitchFamily="18" charset="0"/>
                <a:cs typeface="Times New Roman" panose="02020603050405020304" pitchFamily="18" charset="0"/>
              </a:rPr>
              <a:t>, di mana </a:t>
            </a:r>
            <a:r>
              <a:rPr lang="en-ID" sz="2400" dirty="0" err="1">
                <a:latin typeface="Times New Roman" panose="02020603050405020304" pitchFamily="18" charset="0"/>
                <a:cs typeface="Times New Roman" panose="02020603050405020304" pitchFamily="18" charset="0"/>
              </a:rPr>
              <a:t>adopsi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teknologi</a:t>
            </a:r>
            <a:r>
              <a:rPr lang="en-ID" sz="2400" dirty="0">
                <a:latin typeface="Times New Roman" panose="02020603050405020304" pitchFamily="18" charset="0"/>
                <a:cs typeface="Times New Roman" panose="02020603050405020304" pitchFamily="18" charset="0"/>
              </a:rPr>
              <a:t> di Indonesia </a:t>
            </a:r>
            <a:r>
              <a:rPr lang="en-ID" sz="2400" dirty="0" err="1">
                <a:latin typeface="Times New Roman" panose="02020603050405020304" pitchFamily="18" charset="0"/>
                <a:cs typeface="Times New Roman" panose="02020603050405020304" pitchFamily="18" charset="0"/>
              </a:rPr>
              <a:t>masih</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berada</a:t>
            </a:r>
            <a:r>
              <a:rPr lang="en-ID" sz="2400" dirty="0">
                <a:latin typeface="Times New Roman" panose="02020603050405020304" pitchFamily="18" charset="0"/>
                <a:cs typeface="Times New Roman" panose="02020603050405020304" pitchFamily="18" charset="0"/>
              </a:rPr>
              <a:t> pada </a:t>
            </a:r>
            <a:r>
              <a:rPr lang="en-ID" sz="2400" dirty="0" err="1">
                <a:latin typeface="Times New Roman" panose="02020603050405020304" pitchFamily="18" charset="0"/>
                <a:cs typeface="Times New Roman" panose="02020603050405020304" pitchFamily="18" charset="0"/>
              </a:rPr>
              <a:t>posisi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menengah</a:t>
            </a:r>
            <a:r>
              <a:rPr lang="en-ID" sz="2400" dirty="0">
                <a:latin typeface="Times New Roman" panose="02020603050405020304" pitchFamily="18" charset="0"/>
                <a:cs typeface="Times New Roman" panose="02020603050405020304" pitchFamily="18" charset="0"/>
              </a:rPr>
              <a:t> global, </a:t>
            </a:r>
            <a:r>
              <a:rPr lang="en-ID" sz="2400" dirty="0" err="1">
                <a:latin typeface="Times New Roman" panose="02020603050405020304" pitchFamily="18" charset="0"/>
                <a:cs typeface="Times New Roman" panose="02020603050405020304" pitchFamily="18" charset="0"/>
              </a:rPr>
              <a:t>sehingga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perlu</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peningkatan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kapasitas</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inovasi</a:t>
            </a:r>
            <a:r>
              <a:rPr lang="en-ID" sz="2400" dirty="0">
                <a:latin typeface="Times New Roman" panose="02020603050405020304" pitchFamily="18" charset="0"/>
                <a:cs typeface="Times New Roman" panose="02020603050405020304" pitchFamily="18" charset="0"/>
              </a:rPr>
              <a:t> dan </a:t>
            </a:r>
            <a:r>
              <a:rPr lang="en-ID" sz="2400" dirty="0" err="1">
                <a:latin typeface="Times New Roman" panose="02020603050405020304" pitchFamily="18" charset="0"/>
                <a:cs typeface="Times New Roman" panose="02020603050405020304" pitchFamily="18" charset="0"/>
              </a:rPr>
              <a:t>daya</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saing</a:t>
            </a:r>
            <a:r>
              <a:rPr lang="en-ID" sz="2400" dirty="0">
                <a:latin typeface="Times New Roman" panose="02020603050405020304" pitchFamily="18" charset="0"/>
                <a:cs typeface="Times New Roman" panose="02020603050405020304" pitchFamily="18" charset="0"/>
              </a:rPr>
              <a:t> digital.</a:t>
            </a:r>
            <a:endParaRPr lang="en-ID" sz="22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7" name="TextBox 44">
            <a:extLst>
              <a:ext uri="{FF2B5EF4-FFF2-40B4-BE49-F238E27FC236}">
                <a16:creationId xmlns:a16="http://schemas.microsoft.com/office/drawing/2014/main" id="{1E7D886E-18D4-765B-155C-3E296F0681C4}"/>
              </a:ext>
            </a:extLst>
          </p:cNvPr>
          <p:cNvSpPr txBox="1"/>
          <p:nvPr/>
        </p:nvSpPr>
        <p:spPr>
          <a:xfrm>
            <a:off x="468944" y="252291"/>
            <a:ext cx="15977390" cy="1165455"/>
          </a:xfrm>
          <a:prstGeom prst="rect">
            <a:avLst/>
          </a:prstGeom>
        </p:spPr>
        <p:txBody>
          <a:bodyPr lIns="0" tIns="0" rIns="0" bIns="0" rtlCol="0" anchor="ctr"/>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pic>
        <p:nvPicPr>
          <p:cNvPr id="43" name="Picture 42">
            <a:extLst>
              <a:ext uri="{FF2B5EF4-FFF2-40B4-BE49-F238E27FC236}">
                <a16:creationId xmlns:a16="http://schemas.microsoft.com/office/drawing/2014/main" id="{39128EF6-A78A-498F-9F50-2F7E2F9E94C7}"/>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6790567" y="2529691"/>
            <a:ext cx="10998107" cy="4970845"/>
          </a:xfrm>
          <a:prstGeom prst="rect">
            <a:avLst/>
          </a:prstGeom>
          <a:noFill/>
        </p:spPr>
      </p:pic>
    </p:spTree>
    <p:extLst>
      <p:ext uri="{BB962C8B-B14F-4D97-AF65-F5344CB8AC3E}">
        <p14:creationId xmlns:p14="http://schemas.microsoft.com/office/powerpoint/2010/main" val="168567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3"/>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4"/>
              <a:stretch>
                <a:fillRect t="-2505" r="-2" b="-2507"/>
              </a:stretch>
            </a:blipFill>
          </p:spPr>
          <p:txBody>
            <a:bodyPr/>
            <a:lstStyle/>
            <a:p>
              <a:endParaRPr lang="en-ID"/>
            </a:p>
          </p:txBody>
        </p:sp>
      </p:grpSp>
      <p:sp>
        <p:nvSpPr>
          <p:cNvPr id="6" name="AutoShape 6"/>
          <p:cNvSpPr/>
          <p:nvPr/>
        </p:nvSpPr>
        <p:spPr>
          <a:xfrm rot="14435">
            <a:off x="503513" y="1753316"/>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858074" y="962146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dirty="0" err="1">
                    <a:solidFill>
                      <a:srgbClr val="000000"/>
                    </a:solidFill>
                    <a:latin typeface="Calibri (MS) Bold"/>
                    <a:ea typeface="Calibri (MS) Bold"/>
                    <a:cs typeface="Calibri (MS) Bold"/>
                    <a:sym typeface="Calibri (MS) Bold"/>
                  </a:rPr>
                  <a:t>Akhiri</a:t>
                </a:r>
                <a:endParaRPr lang="en-US" sz="1200" b="1" dirty="0">
                  <a:solidFill>
                    <a:srgbClr val="000000"/>
                  </a:solidFill>
                  <a:latin typeface="Calibri (MS) Bold"/>
                  <a:ea typeface="Calibri (MS) Bold"/>
                  <a:cs typeface="Calibri (MS) Bold"/>
                  <a:sym typeface="Calibri (MS) Bold"/>
                </a:endParaRPr>
              </a:p>
            </p:txBody>
          </p:sp>
        </p:grpSp>
      </p:grpSp>
      <p:sp>
        <p:nvSpPr>
          <p:cNvPr id="44" name="TextBox 44"/>
          <p:cNvSpPr txBox="1"/>
          <p:nvPr/>
        </p:nvSpPr>
        <p:spPr>
          <a:xfrm>
            <a:off x="304800" y="1777561"/>
            <a:ext cx="6248400" cy="984885"/>
          </a:xfrm>
          <a:prstGeom prst="rect">
            <a:avLst/>
          </a:prstGeom>
        </p:spPr>
        <p:txBody>
          <a:bodyPr wrap="square" lIns="0" tIns="0" rIns="0" bIns="0" rtlCol="0" anchor="t">
            <a:spAutoFit/>
          </a:bodyPr>
          <a:lstStyle/>
          <a:p>
            <a:pPr lvl="0"/>
            <a:r>
              <a:rPr lang="en-ID" sz="3200" b="1" dirty="0">
                <a:effectLst/>
                <a:latin typeface="Times New Roman" panose="02020603050405020304" pitchFamily="18" charset="0"/>
                <a:ea typeface="Times New Roman" panose="02020603050405020304" pitchFamily="18" charset="0"/>
                <a:cs typeface="Times New Roman" panose="02020603050405020304" pitchFamily="18" charset="0"/>
              </a:rPr>
              <a:t>ADOPSI DIGITAL DI INDONESIA</a:t>
            </a:r>
            <a:endParaRPr lang="en-ID" sz="32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7" name="TextBox 44">
            <a:extLst>
              <a:ext uri="{FF2B5EF4-FFF2-40B4-BE49-F238E27FC236}">
                <a16:creationId xmlns:a16="http://schemas.microsoft.com/office/drawing/2014/main" id="{1E7D886E-18D4-765B-155C-3E296F0681C4}"/>
              </a:ext>
            </a:extLst>
          </p:cNvPr>
          <p:cNvSpPr txBox="1"/>
          <p:nvPr/>
        </p:nvSpPr>
        <p:spPr>
          <a:xfrm>
            <a:off x="468944" y="252291"/>
            <a:ext cx="15977390" cy="1165455"/>
          </a:xfrm>
          <a:prstGeom prst="rect">
            <a:avLst/>
          </a:prstGeom>
        </p:spPr>
        <p:txBody>
          <a:bodyPr lIns="0" tIns="0" rIns="0" bIns="0" rtlCol="0" anchor="ctr"/>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pic>
        <p:nvPicPr>
          <p:cNvPr id="42" name="Picture 41">
            <a:extLst>
              <a:ext uri="{FF2B5EF4-FFF2-40B4-BE49-F238E27FC236}">
                <a16:creationId xmlns:a16="http://schemas.microsoft.com/office/drawing/2014/main" id="{94E70F14-5F4E-4F3C-B771-88B700F4CEF9}"/>
              </a:ext>
            </a:extLst>
          </p:cNvPr>
          <p:cNvPicPr/>
          <p:nvPr/>
        </p:nvPicPr>
        <p:blipFill>
          <a:blip r:embed="rId13"/>
          <a:stretch>
            <a:fillRect/>
          </a:stretch>
        </p:blipFill>
        <p:spPr>
          <a:xfrm>
            <a:off x="2455187" y="2471500"/>
            <a:ext cx="12455798" cy="6390293"/>
          </a:xfrm>
          <a:prstGeom prst="rect">
            <a:avLst/>
          </a:prstGeom>
        </p:spPr>
      </p:pic>
    </p:spTree>
    <p:extLst>
      <p:ext uri="{BB962C8B-B14F-4D97-AF65-F5344CB8AC3E}">
        <p14:creationId xmlns:p14="http://schemas.microsoft.com/office/powerpoint/2010/main" val="1657679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3" name="TextBox 43"/>
          <p:cNvSpPr txBox="1"/>
          <p:nvPr/>
        </p:nvSpPr>
        <p:spPr>
          <a:xfrm>
            <a:off x="611608" y="1728381"/>
            <a:ext cx="9783420" cy="6538906"/>
          </a:xfrm>
          <a:prstGeom prst="rect">
            <a:avLst/>
          </a:prstGeom>
        </p:spPr>
        <p:txBody>
          <a:bodyPr wrap="square" lIns="0" tIns="0" rIns="0" bIns="0" rtlCol="0" anchor="t">
            <a:spAutoFit/>
          </a:bodyPr>
          <a:lstStyle/>
          <a:p>
            <a:pPr algn="just">
              <a:lnSpc>
                <a:spcPts val="3956"/>
              </a:lnSpc>
            </a:pPr>
            <a:r>
              <a:rPr lang="en-US" sz="3200" b="1" dirty="0">
                <a:solidFill>
                  <a:srgbClr val="000000"/>
                </a:solidFill>
                <a:latin typeface="Times New Roman" panose="02020603050405020304" pitchFamily="18" charset="0"/>
                <a:ea typeface="Arial"/>
                <a:cs typeface="Times New Roman" panose="02020603050405020304" pitchFamily="18" charset="0"/>
                <a:sym typeface="Arial"/>
              </a:rPr>
              <a:t>RUMUSAN MASALAH</a:t>
            </a:r>
          </a:p>
          <a:p>
            <a:pPr algn="just">
              <a:lnSpc>
                <a:spcPts val="3956"/>
              </a:lnSpc>
            </a:pPr>
            <a:endParaRPr lang="en-US" sz="2800" b="1" dirty="0">
              <a:solidFill>
                <a:srgbClr val="000000"/>
              </a:solidFill>
              <a:latin typeface="Times New Roman" panose="02020603050405020304" pitchFamily="18" charset="0"/>
              <a:ea typeface="Arial"/>
              <a:cs typeface="Times New Roman" panose="02020603050405020304" pitchFamily="18" charset="0"/>
              <a:sym typeface="Arial"/>
            </a:endParaRP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Pelatihan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Work-life Balance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Beban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Kerja</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Pelatihan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Work-life Balance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Apakah</a:t>
            </a:r>
            <a:r>
              <a:rPr lang="en-ID" sz="2400" dirty="0">
                <a:latin typeface="Times New Roman" panose="02020603050405020304" pitchFamily="18" charset="0"/>
                <a:ea typeface="Calibri" panose="020F0502020204030204" pitchFamily="34" charset="0"/>
                <a:cs typeface="Times New Roman" panose="02020603050405020304" pitchFamily="18" charset="0"/>
              </a:rPr>
              <a:t> Beban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Kerja</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berpengaruh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p:txBody>
      </p:sp>
      <p:pic>
        <p:nvPicPr>
          <p:cNvPr id="45" name="Picture 44">
            <a:extLst>
              <a:ext uri="{FF2B5EF4-FFF2-40B4-BE49-F238E27FC236}">
                <a16:creationId xmlns:a16="http://schemas.microsoft.com/office/drawing/2014/main" id="{E13A03B9-DBEA-46FF-BC0E-634244A1AE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62385" y="2660445"/>
            <a:ext cx="6614007" cy="4966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sp>
        <p:nvSpPr>
          <p:cNvPr id="40" name="Freeform 40"/>
          <p:cNvSpPr/>
          <p:nvPr/>
        </p:nvSpPr>
        <p:spPr>
          <a:xfrm>
            <a:off x="502444" y="228600"/>
            <a:ext cx="15144750" cy="1092994"/>
          </a:xfrm>
          <a:custGeom>
            <a:avLst/>
            <a:gdLst/>
            <a:ahLst/>
            <a:cxnLst/>
            <a:rect l="l" t="t" r="r" b="b"/>
            <a:pathLst>
              <a:path w="20193000" h="1457326">
                <a:moveTo>
                  <a:pt x="0" y="0"/>
                </a:moveTo>
                <a:lnTo>
                  <a:pt x="20193000" y="0"/>
                </a:lnTo>
                <a:lnTo>
                  <a:pt x="20193000" y="1457326"/>
                </a:lnTo>
                <a:lnTo>
                  <a:pt x="0" y="1457326"/>
                </a:lnTo>
                <a:close/>
              </a:path>
            </a:pathLst>
          </a:custGeom>
          <a:solidFill>
            <a:srgbClr val="000000">
              <a:alpha val="0"/>
            </a:srgbClr>
          </a:solidFill>
        </p:spPr>
        <p:txBody>
          <a:bodyPr/>
          <a:lstStyle/>
          <a:p>
            <a:endParaRPr lang="en-ID"/>
          </a:p>
        </p:txBody>
      </p:sp>
      <p:sp>
        <p:nvSpPr>
          <p:cNvPr id="43" name="TextBox 43"/>
          <p:cNvSpPr txBox="1"/>
          <p:nvPr/>
        </p:nvSpPr>
        <p:spPr>
          <a:xfrm>
            <a:off x="618808" y="2110154"/>
            <a:ext cx="9210992" cy="6179833"/>
          </a:xfrm>
          <a:prstGeom prst="rect">
            <a:avLst/>
          </a:prstGeom>
        </p:spPr>
        <p:txBody>
          <a:bodyPr wrap="square" lIns="0" tIns="0" rIns="0" bIns="0" rtlCol="0" anchor="t">
            <a:spAutoFit/>
          </a:bodyPr>
          <a:lstStyle/>
          <a:p>
            <a:pPr algn="just">
              <a:lnSpc>
                <a:spcPts val="2592"/>
              </a:lnSpc>
            </a:pPr>
            <a:r>
              <a:rPr lang="en-US" sz="3200" b="1" dirty="0">
                <a:solidFill>
                  <a:srgbClr val="000000"/>
                </a:solidFill>
                <a:latin typeface="Times New Roman" panose="02020603050405020304" pitchFamily="18" charset="0"/>
                <a:ea typeface="Arial"/>
                <a:cs typeface="Times New Roman" panose="02020603050405020304" pitchFamily="18" charset="0"/>
                <a:sym typeface="Arial"/>
              </a:rPr>
              <a:t>TUJUAN PENELITIAN </a:t>
            </a:r>
          </a:p>
          <a:p>
            <a:pPr algn="just">
              <a:lnSpc>
                <a:spcPts val="2592"/>
              </a:lnSpc>
            </a:pPr>
            <a:endParaRPr lang="en-US" sz="2400" b="1" dirty="0">
              <a:solidFill>
                <a:srgbClr val="000000"/>
              </a:solidFill>
              <a:latin typeface="Arial"/>
              <a:ea typeface="Arial"/>
              <a:cs typeface="Arial"/>
              <a:sym typeface="Arial"/>
            </a:endParaRP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Pelatihan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Work-life Balance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Beban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Kerja</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Produktivitas</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Karyawan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Pelatihan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Kota Tangerang.</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Work-life Balance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a:p>
            <a:pPr marL="342900" lvl="0" indent="-342900" algn="just">
              <a:lnSpc>
                <a:spcPct val="107000"/>
              </a:lnSpc>
              <a:buFont typeface="+mj-lt"/>
              <a:buAutoNum type="arabicPeriod"/>
            </a:pPr>
            <a:r>
              <a:rPr lang="en-ID" sz="2400" dirty="0" err="1">
                <a:latin typeface="Times New Roman" panose="02020603050405020304" pitchFamily="18" charset="0"/>
                <a:ea typeface="Calibri" panose="020F0502020204030204" pitchFamily="34" charset="0"/>
                <a:cs typeface="Times New Roman" panose="02020603050405020304" pitchFamily="18" charset="0"/>
              </a:rPr>
              <a:t>Untuk</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menguji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pengaruh</a:t>
            </a:r>
            <a:r>
              <a:rPr lang="en-ID" sz="2400" dirty="0">
                <a:latin typeface="Times New Roman" panose="02020603050405020304" pitchFamily="18" charset="0"/>
                <a:ea typeface="Calibri" panose="020F0502020204030204" pitchFamily="34" charset="0"/>
                <a:cs typeface="Times New Roman" panose="02020603050405020304" pitchFamily="18" charset="0"/>
              </a:rPr>
              <a:t> Beban </a:t>
            </a:r>
            <a:r>
              <a:rPr lang="en-ID" sz="2400" dirty="0" err="1">
                <a:latin typeface="Times New Roman" panose="02020603050405020304" pitchFamily="18" charset="0"/>
                <a:ea typeface="Calibri" panose="020F0502020204030204" pitchFamily="34" charset="0"/>
                <a:cs typeface="Times New Roman" panose="02020603050405020304" pitchFamily="18" charset="0"/>
              </a:rPr>
              <a:t>Kerja</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terhadap</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Digitalisasi</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perusahaan</a:t>
            </a:r>
            <a:r>
              <a:rPr lang="en-ID" sz="2400" dirty="0">
                <a:latin typeface="Times New Roman" panose="02020603050405020304" pitchFamily="18" charset="0"/>
                <a:ea typeface="Calibri" panose="020F0502020204030204" pitchFamily="34" charset="0"/>
                <a:cs typeface="Times New Roman" panose="02020603050405020304" pitchFamily="18" charset="0"/>
              </a:rPr>
              <a:t> </a:t>
            </a:r>
            <a:r>
              <a:rPr lang="en-ID" sz="2400" dirty="0" err="1">
                <a:latin typeface="Times New Roman" panose="02020603050405020304" pitchFamily="18" charset="0"/>
                <a:ea typeface="Calibri" panose="020F0502020204030204" pitchFamily="34" charset="0"/>
                <a:cs typeface="Times New Roman" panose="02020603050405020304" pitchFamily="18" charset="0"/>
              </a:rPr>
              <a:t>manufaktur</a:t>
            </a:r>
            <a:r>
              <a:rPr lang="en-ID" sz="2400" dirty="0">
                <a:latin typeface="Times New Roman" panose="02020603050405020304" pitchFamily="18" charset="0"/>
                <a:ea typeface="Calibri" panose="020F0502020204030204" pitchFamily="34" charset="0"/>
                <a:cs typeface="Times New Roman" panose="02020603050405020304" pitchFamily="18" charset="0"/>
              </a:rPr>
              <a:t> di Tangerang Raya.</a:t>
            </a:r>
          </a:p>
        </p:txBody>
      </p:sp>
      <p:grpSp>
        <p:nvGrpSpPr>
          <p:cNvPr id="44" name="Group 42">
            <a:extLst>
              <a:ext uri="{FF2B5EF4-FFF2-40B4-BE49-F238E27FC236}">
                <a16:creationId xmlns:a16="http://schemas.microsoft.com/office/drawing/2014/main" id="{AD1A471B-29C5-0963-E218-D7521B9E8696}"/>
              </a:ext>
            </a:extLst>
          </p:cNvPr>
          <p:cNvGrpSpPr/>
          <p:nvPr/>
        </p:nvGrpSpPr>
        <p:grpSpPr>
          <a:xfrm>
            <a:off x="503580" y="185738"/>
            <a:ext cx="15977391" cy="1094016"/>
            <a:chOff x="0" y="0"/>
            <a:chExt cx="21303188" cy="1458688"/>
          </a:xfrm>
        </p:grpSpPr>
        <p:sp>
          <p:nvSpPr>
            <p:cNvPr id="45" name="Freeform 43">
              <a:extLst>
                <a:ext uri="{FF2B5EF4-FFF2-40B4-BE49-F238E27FC236}">
                  <a16:creationId xmlns:a16="http://schemas.microsoft.com/office/drawing/2014/main" id="{909D65D5-ED53-E48F-4ADD-F27B52B5DAD8}"/>
                </a:ext>
              </a:extLst>
            </p:cNvPr>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6" name="TextBox 44">
              <a:extLst>
                <a:ext uri="{FF2B5EF4-FFF2-40B4-BE49-F238E27FC236}">
                  <a16:creationId xmlns:a16="http://schemas.microsoft.com/office/drawing/2014/main" id="{8B94DA4C-66B7-AB21-6D68-2C8A3B5CE21B}"/>
                </a:ext>
              </a:extLst>
            </p:cNvPr>
            <p:cNvSpPr txBox="1"/>
            <p:nvPr/>
          </p:nvSpPr>
          <p:spPr>
            <a:xfrm>
              <a:off x="0" y="-95250"/>
              <a:ext cx="21303188" cy="1553938"/>
            </a:xfrm>
            <a:prstGeom prst="rect">
              <a:avLst/>
            </a:prstGeom>
          </p:spPr>
          <p:txBody>
            <a:bodyPr lIns="0" tIns="0" rIns="0" bIns="0" rtlCol="0" anchor="ctr"/>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pic>
        <p:nvPicPr>
          <p:cNvPr id="47" name="Picture 46">
            <a:extLst>
              <a:ext uri="{FF2B5EF4-FFF2-40B4-BE49-F238E27FC236}">
                <a16:creationId xmlns:a16="http://schemas.microsoft.com/office/drawing/2014/main" id="{55E467D1-931A-44EF-A671-955C760287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26216" y="2217708"/>
            <a:ext cx="5842000" cy="551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sp>
        <p:nvSpPr>
          <p:cNvPr id="39" name="TextBox 39"/>
          <p:cNvSpPr txBox="1"/>
          <p:nvPr/>
        </p:nvSpPr>
        <p:spPr>
          <a:xfrm>
            <a:off x="9037878" y="1544470"/>
            <a:ext cx="7027804" cy="410369"/>
          </a:xfrm>
          <a:prstGeom prst="rect">
            <a:avLst/>
          </a:prstGeom>
        </p:spPr>
        <p:txBody>
          <a:bodyPr wrap="square" lIns="0" tIns="0" rIns="0" bIns="0" rtlCol="0" anchor="t">
            <a:spAutoFit/>
          </a:bodyPr>
          <a:lstStyle/>
          <a:p>
            <a:pPr algn="l">
              <a:lnSpc>
                <a:spcPts val="3240"/>
              </a:lnSpc>
            </a:pPr>
            <a:r>
              <a:rPr lang="en-US" sz="3200" b="1" dirty="0">
                <a:solidFill>
                  <a:srgbClr val="000000"/>
                </a:solidFill>
                <a:latin typeface="Times New Roman" panose="02020603050405020304" pitchFamily="18" charset="0"/>
                <a:ea typeface="Calibri (MS) Bold"/>
                <a:cs typeface="Times New Roman" panose="02020603050405020304" pitchFamily="18" charset="0"/>
                <a:sym typeface="Calibri (MS) Bold"/>
              </a:rPr>
              <a:t>HIPOTESIS PENELITIAN</a:t>
            </a:r>
          </a:p>
        </p:txBody>
      </p:sp>
      <p:sp>
        <p:nvSpPr>
          <p:cNvPr id="41" name="TextBox 41"/>
          <p:cNvSpPr txBox="1"/>
          <p:nvPr/>
        </p:nvSpPr>
        <p:spPr>
          <a:xfrm>
            <a:off x="522630" y="1483043"/>
            <a:ext cx="6106770" cy="410369"/>
          </a:xfrm>
          <a:prstGeom prst="rect">
            <a:avLst/>
          </a:prstGeom>
        </p:spPr>
        <p:txBody>
          <a:bodyPr wrap="square" lIns="0" tIns="0" rIns="0" bIns="0" rtlCol="0" anchor="t">
            <a:spAutoFit/>
          </a:bodyPr>
          <a:lstStyle/>
          <a:p>
            <a:pPr algn="l">
              <a:lnSpc>
                <a:spcPts val="3240"/>
              </a:lnSpc>
            </a:pPr>
            <a:r>
              <a:rPr lang="en-US" sz="3200" b="1" dirty="0">
                <a:solidFill>
                  <a:srgbClr val="000000"/>
                </a:solidFill>
                <a:latin typeface="Times New Roman" panose="02020603050405020304" pitchFamily="18" charset="0"/>
                <a:ea typeface="Calibri (MS) Bold"/>
                <a:cs typeface="Times New Roman" panose="02020603050405020304" pitchFamily="18" charset="0"/>
                <a:sym typeface="Calibri (MS) Bold"/>
              </a:rPr>
              <a:t>KERANGKA PENELITIAN </a:t>
            </a:r>
          </a:p>
        </p:txBody>
      </p:sp>
      <p:grpSp>
        <p:nvGrpSpPr>
          <p:cNvPr id="42" name="Group 42"/>
          <p:cNvGrpSpPr/>
          <p:nvPr/>
        </p:nvGrpSpPr>
        <p:grpSpPr>
          <a:xfrm>
            <a:off x="503580" y="185738"/>
            <a:ext cx="15977391" cy="1094016"/>
            <a:chOff x="0" y="0"/>
            <a:chExt cx="21303188" cy="1458688"/>
          </a:xfrm>
        </p:grpSpPr>
        <p:sp>
          <p:nvSpPr>
            <p:cNvPr id="43" name="Freeform 43"/>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4" name="TextBox 44"/>
            <p:cNvSpPr txBox="1"/>
            <p:nvPr/>
          </p:nvSpPr>
          <p:spPr>
            <a:xfrm>
              <a:off x="0" y="-95250"/>
              <a:ext cx="21303188" cy="1553938"/>
            </a:xfrm>
            <a:prstGeom prst="rect">
              <a:avLst/>
            </a:prstGeom>
          </p:spPr>
          <p:txBody>
            <a:bodyPr lIns="0" tIns="0" rIns="0" bIns="0" rtlCol="0" anchor="ctr"/>
            <a:lstStyle/>
            <a:p>
              <a:pPr>
                <a:lnSpc>
                  <a:spcPts val="3283"/>
                </a:lnSpc>
              </a:pPr>
              <a:r>
                <a:rPr lang="en-US" sz="36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9" name="TextBox 39">
            <a:extLst>
              <a:ext uri="{FF2B5EF4-FFF2-40B4-BE49-F238E27FC236}">
                <a16:creationId xmlns:a16="http://schemas.microsoft.com/office/drawing/2014/main" id="{51DFDF3E-4F6C-472D-BBE6-A031F0B5D83D}"/>
              </a:ext>
            </a:extLst>
          </p:cNvPr>
          <p:cNvSpPr txBox="1"/>
          <p:nvPr/>
        </p:nvSpPr>
        <p:spPr>
          <a:xfrm>
            <a:off x="8534400" y="2518155"/>
            <a:ext cx="9550436" cy="5345053"/>
          </a:xfrm>
          <a:prstGeom prst="rect">
            <a:avLst/>
          </a:prstGeom>
        </p:spPr>
        <p:txBody>
          <a:bodyPr wrap="square" lIns="0" tIns="0" rIns="0" bIns="0" rtlCol="0" anchor="t">
            <a:spAutoFit/>
          </a:bodyPr>
          <a:lstStyle/>
          <a:p>
            <a:pPr indent="450215">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Ringkasan hipotesis penelitian dari peneliti adalah sebagai berikut: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H1: </a:t>
            </a:r>
            <a:r>
              <a:rPr lang="it-IT" sz="2000" dirty="0">
                <a:latin typeface="Times New Roman" panose="02020603050405020304" pitchFamily="18" charset="0"/>
                <a:ea typeface="Calibri" panose="020F0502020204030204" pitchFamily="34" charset="0"/>
                <a:cs typeface="Times New Roman" panose="02020603050405020304" pitchFamily="18" charset="0"/>
              </a:rPr>
              <a:t>Pelatihan berpengaruh positif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H2: </a:t>
            </a:r>
            <a:r>
              <a:rPr lang="it-IT" sz="2000" dirty="0">
                <a:latin typeface="Times New Roman" panose="02020603050405020304" pitchFamily="18" charset="0"/>
                <a:ea typeface="Calibri" panose="020F0502020204030204" pitchFamily="34" charset="0"/>
                <a:cs typeface="Times New Roman" panose="02020603050405020304" pitchFamily="18" charset="0"/>
              </a:rPr>
              <a:t>Work-life balance berpengaruh positif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H3: </a:t>
            </a:r>
            <a:r>
              <a:rPr lang="it-IT" sz="2000" dirty="0">
                <a:latin typeface="Times New Roman" panose="02020603050405020304" pitchFamily="18" charset="0"/>
                <a:ea typeface="Calibri" panose="020F0502020204030204" pitchFamily="34" charset="0"/>
                <a:cs typeface="Times New Roman" panose="02020603050405020304" pitchFamily="18" charset="0"/>
              </a:rPr>
              <a:t>Beban Kerja berpengaruh positif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H4: </a:t>
            </a:r>
            <a:r>
              <a:rPr lang="it-IT" sz="2000" dirty="0">
                <a:latin typeface="Times New Roman" panose="02020603050405020304" pitchFamily="18" charset="0"/>
                <a:ea typeface="Calibri" panose="020F0502020204030204" pitchFamily="34" charset="0"/>
                <a:cs typeface="Times New Roman" panose="02020603050405020304" pitchFamily="18" charset="0"/>
              </a:rPr>
              <a:t>Digitalisasi berpengaruh positif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H5: </a:t>
            </a:r>
            <a:r>
              <a:rPr lang="it-IT" sz="2000" dirty="0">
                <a:latin typeface="Times New Roman" panose="02020603050405020304" pitchFamily="18" charset="0"/>
                <a:ea typeface="Calibri" panose="020F0502020204030204" pitchFamily="34" charset="0"/>
                <a:cs typeface="Times New Roman" panose="02020603050405020304" pitchFamily="18" charset="0"/>
              </a:rPr>
              <a:t>Digitalisasi Memperkuat Hubungan Positif antara Pelatihan dan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H6: </a:t>
            </a:r>
            <a:r>
              <a:rPr lang="it-IT" sz="2000" dirty="0">
                <a:latin typeface="Times New Roman" panose="02020603050405020304" pitchFamily="18" charset="0"/>
                <a:ea typeface="Calibri" panose="020F0502020204030204" pitchFamily="34" charset="0"/>
                <a:cs typeface="Times New Roman" panose="02020603050405020304" pitchFamily="18" charset="0"/>
              </a:rPr>
              <a:t>Digitalisasi Memperkuat Pengaruh Positif dari Work-life Balance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indent="-270510" algn="just">
              <a:lnSpc>
                <a:spcPct val="107000"/>
              </a:lnSpc>
              <a:spcAft>
                <a:spcPts val="80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H7: </a:t>
            </a:r>
            <a:r>
              <a:rPr lang="it-IT" sz="2000" dirty="0">
                <a:latin typeface="Times New Roman" panose="02020603050405020304" pitchFamily="18" charset="0"/>
                <a:ea typeface="Calibri" panose="020F0502020204030204" pitchFamily="34" charset="0"/>
                <a:cs typeface="Times New Roman" panose="02020603050405020304" pitchFamily="18" charset="0"/>
              </a:rPr>
              <a:t>Digitalisasi Memperkuat Pengaruh Positif dari Beban Kerja terhadap Produktivitas Karyawan</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3240"/>
              </a:lnSpc>
            </a:pP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324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lnSpc>
                <a:spcPts val="3240"/>
              </a:lnSpc>
            </a:pPr>
            <a:endParaRPr lang="en-US" sz="2700" b="1" dirty="0">
              <a:solidFill>
                <a:srgbClr val="000000"/>
              </a:solidFill>
              <a:latin typeface="Times New Roman" panose="02020603050405020304" pitchFamily="18" charset="0"/>
              <a:ea typeface="Calibri (MS) Bold"/>
              <a:cs typeface="Times New Roman" panose="02020603050405020304" pitchFamily="18" charset="0"/>
              <a:sym typeface="Calibri (MS) Bold"/>
            </a:endParaRPr>
          </a:p>
        </p:txBody>
      </p:sp>
      <p:pic>
        <p:nvPicPr>
          <p:cNvPr id="46" name="Picture 45">
            <a:extLst>
              <a:ext uri="{FF2B5EF4-FFF2-40B4-BE49-F238E27FC236}">
                <a16:creationId xmlns:a16="http://schemas.microsoft.com/office/drawing/2014/main" id="{08CF9AF0-4291-481F-AC72-043772E676E2}"/>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475008" y="2137514"/>
            <a:ext cx="7474188" cy="48428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3" name="TextBox 43"/>
          <p:cNvSpPr txBox="1"/>
          <p:nvPr/>
        </p:nvSpPr>
        <p:spPr>
          <a:xfrm>
            <a:off x="960780" y="2366522"/>
            <a:ext cx="6476999" cy="5530104"/>
          </a:xfrm>
          <a:prstGeom prst="rect">
            <a:avLst/>
          </a:prstGeom>
        </p:spPr>
        <p:txBody>
          <a:bodyPr wrap="square" lIns="0" tIns="0" rIns="0" bIns="0" rtlCol="0" anchor="t">
            <a:spAutoFit/>
          </a:bodyPr>
          <a:lstStyle/>
          <a:p>
            <a:pPr algn="just">
              <a:lnSpc>
                <a:spcPct val="107000"/>
              </a:lnSpc>
              <a:spcAft>
                <a:spcPts val="800"/>
              </a:spcAft>
            </a:pPr>
            <a:r>
              <a:rPr lang="id-ID" sz="2400" kern="100" dirty="0">
                <a:effectLst/>
                <a:latin typeface="Calibri" panose="020F0502020204030204" pitchFamily="34" charset="0"/>
                <a:ea typeface="Calibri" panose="020F0502020204030204" pitchFamily="34" charset="0"/>
                <a:cs typeface="Times New Roman" panose="02020603050405020304" pitchFamily="18" charset="0"/>
              </a:rPr>
              <a:t>Penelitian ini menerapkan pendekatan kuantitatif dengan metode survei yang dilakukan melalui penyebaran kuesioner. Instrumen penelitian terdiri atas 41 indikator. Teknik penentuan sampel yang digunakan adalah purposive sampling, dengan jumlah responden sebanyak 375 orang.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D" sz="2400" dirty="0" err="1"/>
              <a:t>Analisis</a:t>
            </a:r>
            <a:r>
              <a:rPr lang="en-ID" sz="2400" dirty="0"/>
              <a:t> data </a:t>
            </a:r>
            <a:r>
              <a:rPr lang="en-ID" sz="2400" dirty="0" err="1"/>
              <a:t>dilakukan</a:t>
            </a:r>
            <a:r>
              <a:rPr lang="en-ID" sz="2400" dirty="0"/>
              <a:t> </a:t>
            </a:r>
            <a:r>
              <a:rPr lang="en-ID" sz="2400" dirty="0" err="1"/>
              <a:t>menggunakan</a:t>
            </a:r>
            <a:r>
              <a:rPr lang="en-ID" sz="2400" dirty="0"/>
              <a:t> </a:t>
            </a:r>
            <a:r>
              <a:rPr lang="en-ID" sz="2400" dirty="0" err="1"/>
              <a:t>metode</a:t>
            </a:r>
            <a:r>
              <a:rPr lang="en-ID" sz="2400" dirty="0"/>
              <a:t> Structural Equation </a:t>
            </a:r>
            <a:r>
              <a:rPr lang="en-ID" sz="2400" dirty="0" err="1"/>
              <a:t>Modeling</a:t>
            </a:r>
            <a:r>
              <a:rPr lang="en-ID" sz="2400" dirty="0"/>
              <a:t> (SEM) </a:t>
            </a:r>
            <a:r>
              <a:rPr lang="en-ID" sz="2400" dirty="0" err="1"/>
              <a:t>berbasis</a:t>
            </a:r>
            <a:r>
              <a:rPr lang="en-ID" sz="2400" dirty="0"/>
              <a:t> Partial Least Squares (PLS).</a:t>
            </a:r>
          </a:p>
          <a:p>
            <a:pPr algn="just">
              <a:lnSpc>
                <a:spcPct val="107000"/>
              </a:lnSpc>
              <a:spcAft>
                <a:spcPts val="800"/>
              </a:spcAft>
            </a:pPr>
            <a:endParaRPr lang="en-ID" sz="2400" dirty="0"/>
          </a:p>
          <a:p>
            <a:pPr algn="just">
              <a:lnSpc>
                <a:spcPct val="107000"/>
              </a:lnSpc>
              <a:spcAft>
                <a:spcPts val="800"/>
              </a:spcAft>
            </a:pPr>
            <a:r>
              <a:rPr lang="en-ID" sz="2400" dirty="0"/>
              <a:t>Proses </a:t>
            </a:r>
            <a:r>
              <a:rPr lang="en-ID" sz="2400" dirty="0" err="1"/>
              <a:t>pengolahan</a:t>
            </a:r>
            <a:r>
              <a:rPr lang="en-ID" sz="2400" dirty="0"/>
              <a:t> dan </a:t>
            </a:r>
            <a:r>
              <a:rPr lang="en-ID" sz="2400" dirty="0" err="1"/>
              <a:t>analisis</a:t>
            </a:r>
            <a:r>
              <a:rPr lang="en-ID" sz="2400" dirty="0"/>
              <a:t> data </a:t>
            </a:r>
            <a:r>
              <a:rPr lang="en-ID" sz="2400" dirty="0" err="1"/>
              <a:t>dibantu</a:t>
            </a:r>
            <a:r>
              <a:rPr lang="en-ID" sz="2400" dirty="0"/>
              <a:t> oleh </a:t>
            </a:r>
            <a:r>
              <a:rPr lang="en-ID" sz="2400" dirty="0" err="1"/>
              <a:t>perangkat</a:t>
            </a:r>
            <a:r>
              <a:rPr lang="en-ID" sz="2400" dirty="0"/>
              <a:t> </a:t>
            </a:r>
            <a:r>
              <a:rPr lang="en-ID" sz="2400" dirty="0" err="1"/>
              <a:t>lunak</a:t>
            </a:r>
            <a:r>
              <a:rPr lang="en-ID" sz="2400" dirty="0"/>
              <a:t> </a:t>
            </a:r>
            <a:r>
              <a:rPr lang="en-ID" sz="2400" dirty="0" err="1"/>
              <a:t>SmartPLS</a:t>
            </a:r>
            <a:r>
              <a:rPr lang="en-ID" sz="2400" dirty="0"/>
              <a:t>.</a:t>
            </a:r>
            <a:endParaRPr lang="en-ID"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39">
            <a:extLst>
              <a:ext uri="{FF2B5EF4-FFF2-40B4-BE49-F238E27FC236}">
                <a16:creationId xmlns:a16="http://schemas.microsoft.com/office/drawing/2014/main" id="{89A1C109-6FA7-776F-66E9-68439FA67A4E}"/>
              </a:ext>
            </a:extLst>
          </p:cNvPr>
          <p:cNvSpPr txBox="1"/>
          <p:nvPr/>
        </p:nvSpPr>
        <p:spPr>
          <a:xfrm>
            <a:off x="5536367" y="1425281"/>
            <a:ext cx="7027804" cy="410369"/>
          </a:xfrm>
          <a:prstGeom prst="rect">
            <a:avLst/>
          </a:prstGeom>
        </p:spPr>
        <p:txBody>
          <a:bodyPr wrap="square" lIns="0" tIns="0" rIns="0" bIns="0" rtlCol="0" anchor="t">
            <a:spAutoFit/>
          </a:bodyPr>
          <a:lstStyle/>
          <a:p>
            <a:pPr algn="l">
              <a:lnSpc>
                <a:spcPts val="3240"/>
              </a:lnSpc>
            </a:pPr>
            <a:r>
              <a:rPr lang="en-US" sz="2700" b="1" dirty="0" err="1">
                <a:solidFill>
                  <a:srgbClr val="000000"/>
                </a:solidFill>
                <a:latin typeface="Abadi" panose="020B0604020104020204" pitchFamily="34" charset="0"/>
                <a:ea typeface="Calibri (MS) Bold"/>
                <a:cs typeface="Calibri (MS) Bold"/>
                <a:sym typeface="Calibri (MS) Bold"/>
              </a:rPr>
              <a:t>Rancangan</a:t>
            </a:r>
            <a:r>
              <a:rPr lang="en-US" sz="2700" b="1" dirty="0">
                <a:solidFill>
                  <a:srgbClr val="000000"/>
                </a:solidFill>
                <a:latin typeface="Abadi" panose="020B0604020104020204" pitchFamily="34" charset="0"/>
                <a:ea typeface="Calibri (MS) Bold"/>
                <a:cs typeface="Calibri (MS) Bold"/>
                <a:sym typeface="Calibri (MS) Bold"/>
              </a:rPr>
              <a:t> Desain </a:t>
            </a:r>
            <a:r>
              <a:rPr lang="en-US" sz="2700" b="1" dirty="0" err="1">
                <a:solidFill>
                  <a:srgbClr val="000000"/>
                </a:solidFill>
                <a:latin typeface="Abadi" panose="020B0604020104020204" pitchFamily="34" charset="0"/>
                <a:ea typeface="Calibri (MS) Bold"/>
                <a:cs typeface="Calibri (MS) Bold"/>
                <a:sym typeface="Calibri (MS) Bold"/>
              </a:rPr>
              <a:t>Penelitian</a:t>
            </a:r>
            <a:endParaRPr lang="en-US" sz="2700" b="1" dirty="0">
              <a:solidFill>
                <a:srgbClr val="000000"/>
              </a:solidFill>
              <a:latin typeface="Abadi" panose="020B0604020104020204" pitchFamily="34" charset="0"/>
              <a:ea typeface="Calibri (MS) Bold"/>
              <a:cs typeface="Calibri (MS) Bold"/>
              <a:sym typeface="Calibri (MS) Bold"/>
            </a:endParaRPr>
          </a:p>
        </p:txBody>
      </p:sp>
      <p:sp>
        <p:nvSpPr>
          <p:cNvPr id="50" name="TextBox 49">
            <a:extLst>
              <a:ext uri="{FF2B5EF4-FFF2-40B4-BE49-F238E27FC236}">
                <a16:creationId xmlns:a16="http://schemas.microsoft.com/office/drawing/2014/main" id="{F0196C36-947F-9351-51B2-43EA412BF7F7}"/>
              </a:ext>
            </a:extLst>
          </p:cNvPr>
          <p:cNvSpPr txBox="1"/>
          <p:nvPr/>
        </p:nvSpPr>
        <p:spPr>
          <a:xfrm>
            <a:off x="8492275" y="2309886"/>
            <a:ext cx="9144000" cy="4524315"/>
          </a:xfrm>
          <a:prstGeom prst="rect">
            <a:avLst/>
          </a:prstGeom>
          <a:noFill/>
        </p:spPr>
        <p:txBody>
          <a:bodyPr wrap="square">
            <a:spAutoFit/>
          </a:bodyPr>
          <a:lstStyle/>
          <a:p>
            <a:r>
              <a:rPr lang="en-ID" sz="2400" dirty="0" err="1"/>
              <a:t>Pengujian</a:t>
            </a:r>
            <a:r>
              <a:rPr lang="en-ID" sz="2400" dirty="0"/>
              <a:t>:</a:t>
            </a:r>
            <a:br>
              <a:rPr lang="en-ID" sz="2400" dirty="0"/>
            </a:br>
            <a:br>
              <a:rPr lang="en-ID" sz="2400" dirty="0"/>
            </a:br>
            <a:r>
              <a:rPr lang="en-ID" sz="2400" dirty="0"/>
              <a:t>Uji </a:t>
            </a:r>
            <a:r>
              <a:rPr lang="en-ID" sz="2400" dirty="0" err="1"/>
              <a:t>Validitas</a:t>
            </a:r>
            <a:r>
              <a:rPr lang="en-ID" sz="2400" dirty="0"/>
              <a:t> </a:t>
            </a:r>
            <a:r>
              <a:rPr lang="en-ID" sz="2400" dirty="0" err="1"/>
              <a:t>Konvergen</a:t>
            </a:r>
            <a:r>
              <a:rPr lang="en-ID" sz="2400" dirty="0"/>
              <a:t> (Loading Factor, AVE)</a:t>
            </a:r>
          </a:p>
          <a:p>
            <a:r>
              <a:rPr lang="en-ID" sz="2400" dirty="0"/>
              <a:t>Uji </a:t>
            </a:r>
            <a:r>
              <a:rPr lang="en-ID" sz="2400" dirty="0" err="1"/>
              <a:t>Validitas</a:t>
            </a:r>
            <a:r>
              <a:rPr lang="en-ID" sz="2400" dirty="0"/>
              <a:t> </a:t>
            </a:r>
            <a:r>
              <a:rPr lang="en-ID" sz="2400" dirty="0" err="1"/>
              <a:t>Diskriminan</a:t>
            </a:r>
            <a:r>
              <a:rPr lang="en-ID" sz="2400" dirty="0"/>
              <a:t> (Fornell-Larcker Criterion, HTMT)</a:t>
            </a:r>
            <a:br>
              <a:rPr lang="en-ID" sz="2400" dirty="0"/>
            </a:br>
            <a:r>
              <a:rPr lang="en-ID" sz="2400" dirty="0"/>
              <a:t>Uji </a:t>
            </a:r>
            <a:r>
              <a:rPr lang="en-ID" sz="2400" dirty="0" err="1"/>
              <a:t>Reliabilitas</a:t>
            </a:r>
            <a:br>
              <a:rPr lang="en-ID" sz="2400" dirty="0"/>
            </a:br>
            <a:r>
              <a:rPr lang="en-ID" sz="2400" dirty="0"/>
              <a:t>Uji Bootstrapping</a:t>
            </a:r>
            <a:br>
              <a:rPr lang="en-ID" sz="2400" dirty="0"/>
            </a:br>
            <a:r>
              <a:rPr lang="en-ID" sz="2400" dirty="0"/>
              <a:t>Uji Model </a:t>
            </a:r>
            <a:r>
              <a:rPr lang="en-ID" sz="2400" dirty="0" err="1"/>
              <a:t>Struktural</a:t>
            </a:r>
            <a:r>
              <a:rPr lang="en-ID" sz="2400" dirty="0"/>
              <a:t> (R Square)</a:t>
            </a:r>
            <a:br>
              <a:rPr lang="en-ID" sz="2400" dirty="0"/>
            </a:br>
            <a:r>
              <a:rPr lang="en-ID" sz="2400" dirty="0"/>
              <a:t>Uji Goodness of Fit (Predictive Relevance, Normed Fit Index, SRMR, AVE mean)</a:t>
            </a:r>
            <a:br>
              <a:rPr lang="en-ID" sz="2400" dirty="0"/>
            </a:br>
            <a:r>
              <a:rPr lang="en-ID" sz="2400" dirty="0"/>
              <a:t>Uji </a:t>
            </a:r>
            <a:r>
              <a:rPr lang="en-ID" sz="2400" dirty="0" err="1"/>
              <a:t>Multikolinearitas</a:t>
            </a:r>
            <a:br>
              <a:rPr lang="en-ID" sz="2400" dirty="0"/>
            </a:br>
            <a:r>
              <a:rPr lang="en-ID" sz="2400" dirty="0"/>
              <a:t>Uji </a:t>
            </a:r>
            <a:r>
              <a:rPr lang="en-ID" sz="2400" dirty="0" err="1"/>
              <a:t>Hipotesis</a:t>
            </a:r>
            <a:r>
              <a:rPr lang="en-ID" sz="2400" dirty="0"/>
              <a:t> (Uji t)</a:t>
            </a:r>
            <a:br>
              <a:rPr lang="en-ID" sz="2400" dirty="0"/>
            </a:br>
            <a:r>
              <a:rPr lang="en-ID" sz="2400" dirty="0"/>
              <a:t>Uji </a:t>
            </a:r>
            <a:r>
              <a:rPr lang="en-ID" sz="2400" dirty="0" err="1"/>
              <a:t>Moderasi</a:t>
            </a:r>
            <a:endParaRPr lang="en-ID" sz="2400" dirty="0"/>
          </a:p>
        </p:txBody>
      </p:sp>
    </p:spTree>
    <p:extLst>
      <p:ext uri="{BB962C8B-B14F-4D97-AF65-F5344CB8AC3E}">
        <p14:creationId xmlns:p14="http://schemas.microsoft.com/office/powerpoint/2010/main" val="1387699221"/>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9" name="TextBox 41">
            <a:extLst>
              <a:ext uri="{FF2B5EF4-FFF2-40B4-BE49-F238E27FC236}">
                <a16:creationId xmlns:a16="http://schemas.microsoft.com/office/drawing/2014/main" id="{98B3FCC3-CA1B-CBDA-E064-D5A8B5FB5CDF}"/>
              </a:ext>
            </a:extLst>
          </p:cNvPr>
          <p:cNvSpPr txBox="1"/>
          <p:nvPr/>
        </p:nvSpPr>
        <p:spPr>
          <a:xfrm>
            <a:off x="10682711" y="1671710"/>
            <a:ext cx="6106770" cy="367024"/>
          </a:xfrm>
          <a:prstGeom prst="rect">
            <a:avLst/>
          </a:prstGeom>
        </p:spPr>
        <p:txBody>
          <a:bodyPr wrap="square" lIns="0" tIns="0" rIns="0" bIns="0" rtlCol="0" anchor="t">
            <a:spAutoFit/>
          </a:bodyPr>
          <a:lstStyle/>
          <a:p>
            <a:pPr algn="l">
              <a:lnSpc>
                <a:spcPts val="3240"/>
              </a:lnSpc>
            </a:pPr>
            <a:r>
              <a:rPr lang="en-US" b="1" dirty="0">
                <a:solidFill>
                  <a:srgbClr val="000000"/>
                </a:solidFill>
                <a:latin typeface="Abadi" panose="020B0604020104020204" pitchFamily="34" charset="0"/>
                <a:ea typeface="Calibri (MS) Bold"/>
                <a:cs typeface="Calibri (MS) Bold"/>
                <a:sym typeface="Calibri (MS) Bold"/>
              </a:rPr>
              <a:t>AVE (</a:t>
            </a:r>
            <a:r>
              <a:rPr lang="en-ID" b="1" dirty="0"/>
              <a:t>Average Variance Extracted)</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51" name="TextBox 50">
            <a:extLst>
              <a:ext uri="{FF2B5EF4-FFF2-40B4-BE49-F238E27FC236}">
                <a16:creationId xmlns:a16="http://schemas.microsoft.com/office/drawing/2014/main" id="{7957CB41-3748-6DEB-5CAB-F45FE9D063C1}"/>
              </a:ext>
            </a:extLst>
          </p:cNvPr>
          <p:cNvSpPr txBox="1"/>
          <p:nvPr/>
        </p:nvSpPr>
        <p:spPr>
          <a:xfrm>
            <a:off x="11247403" y="5288333"/>
            <a:ext cx="5776212" cy="2246769"/>
          </a:xfrm>
          <a:prstGeom prst="rect">
            <a:avLst/>
          </a:prstGeom>
          <a:noFill/>
        </p:spPr>
        <p:txBody>
          <a:bodyPr wrap="square">
            <a:spAutoFit/>
          </a:bodyPr>
          <a:lstStyle/>
          <a:p>
            <a:pPr algn="just"/>
            <a:r>
              <a:rPr lang="en-ID" sz="2000" dirty="0" err="1"/>
              <a:t>Pengujian</a:t>
            </a:r>
            <a:r>
              <a:rPr lang="en-ID" sz="2000" dirty="0"/>
              <a:t> model </a:t>
            </a:r>
            <a:r>
              <a:rPr lang="en-ID" sz="2000" dirty="0" err="1"/>
              <a:t>pengukuran</a:t>
            </a:r>
            <a:r>
              <a:rPr lang="en-ID" sz="2000" dirty="0"/>
              <a:t> </a:t>
            </a:r>
            <a:r>
              <a:rPr lang="en-ID" sz="2000" dirty="0" err="1"/>
              <a:t>menunjukkan</a:t>
            </a:r>
            <a:r>
              <a:rPr lang="en-ID" sz="2000" dirty="0"/>
              <a:t> </a:t>
            </a:r>
            <a:r>
              <a:rPr lang="en-ID" sz="2000" dirty="0" err="1"/>
              <a:t>hasil</a:t>
            </a:r>
            <a:r>
              <a:rPr lang="en-ID" sz="2000" dirty="0"/>
              <a:t> yang </a:t>
            </a:r>
            <a:r>
              <a:rPr lang="en-ID" sz="2000" dirty="0" err="1"/>
              <a:t>memuaskan</a:t>
            </a:r>
            <a:r>
              <a:rPr lang="en-ID" sz="2000" dirty="0"/>
              <a:t>, di mana </a:t>
            </a:r>
            <a:r>
              <a:rPr lang="en-ID" sz="2000" dirty="0" err="1"/>
              <a:t>seluruh</a:t>
            </a:r>
            <a:r>
              <a:rPr lang="en-ID" sz="2000" dirty="0"/>
              <a:t> </a:t>
            </a:r>
            <a:r>
              <a:rPr lang="en-ID" sz="2000" dirty="0" err="1"/>
              <a:t>konstruk</a:t>
            </a:r>
            <a:r>
              <a:rPr lang="en-ID" sz="2000" dirty="0"/>
              <a:t> </a:t>
            </a:r>
            <a:r>
              <a:rPr lang="en-ID" sz="2000" dirty="0" err="1"/>
              <a:t>memiliki</a:t>
            </a:r>
            <a:r>
              <a:rPr lang="en-ID" sz="2000" dirty="0"/>
              <a:t> </a:t>
            </a:r>
            <a:r>
              <a:rPr lang="en-ID" sz="2000" b="1" dirty="0" err="1"/>
              <a:t>nilai</a:t>
            </a:r>
            <a:r>
              <a:rPr lang="en-ID" sz="2000" b="1" dirty="0"/>
              <a:t> AVE di </a:t>
            </a:r>
            <a:r>
              <a:rPr lang="en-ID" sz="2000" b="1" dirty="0" err="1"/>
              <a:t>atas</a:t>
            </a:r>
            <a:r>
              <a:rPr lang="en-ID" sz="2000" b="1" dirty="0"/>
              <a:t> 0,50</a:t>
            </a:r>
            <a:r>
              <a:rPr lang="en-ID" sz="2000" dirty="0"/>
              <a:t>. Hal </a:t>
            </a:r>
            <a:r>
              <a:rPr lang="en-ID" sz="2000" dirty="0" err="1"/>
              <a:t>ini</a:t>
            </a:r>
            <a:r>
              <a:rPr lang="en-ID" sz="2000" dirty="0"/>
              <a:t> </a:t>
            </a:r>
            <a:r>
              <a:rPr lang="en-ID" sz="2000" dirty="0" err="1"/>
              <a:t>membuktikan</a:t>
            </a:r>
            <a:r>
              <a:rPr lang="en-ID" sz="2000" dirty="0"/>
              <a:t> </a:t>
            </a:r>
            <a:r>
              <a:rPr lang="en-ID" sz="2000" dirty="0" err="1"/>
              <a:t>bahwa</a:t>
            </a:r>
            <a:r>
              <a:rPr lang="en-ID" sz="2000" dirty="0"/>
              <a:t> </a:t>
            </a:r>
            <a:r>
              <a:rPr lang="en-ID" sz="2000" dirty="0" err="1"/>
              <a:t>secara</a:t>
            </a:r>
            <a:r>
              <a:rPr lang="en-ID" sz="2000" dirty="0"/>
              <a:t> </a:t>
            </a:r>
            <a:r>
              <a:rPr lang="en-ID" sz="2000" dirty="0" err="1"/>
              <a:t>empiris</a:t>
            </a:r>
            <a:r>
              <a:rPr lang="en-ID" sz="2000" dirty="0"/>
              <a:t>, </a:t>
            </a:r>
            <a:r>
              <a:rPr lang="en-ID" sz="2000" dirty="0" err="1"/>
              <a:t>setiap</a:t>
            </a:r>
            <a:r>
              <a:rPr lang="en-ID" sz="2000" dirty="0"/>
              <a:t> </a:t>
            </a:r>
            <a:r>
              <a:rPr lang="en-ID" sz="2000" dirty="0" err="1"/>
              <a:t>konstruk</a:t>
            </a:r>
            <a:r>
              <a:rPr lang="en-ID" sz="2000" dirty="0"/>
              <a:t> </a:t>
            </a:r>
            <a:r>
              <a:rPr lang="en-ID" sz="2000" dirty="0" err="1"/>
              <a:t>dalam</a:t>
            </a:r>
            <a:r>
              <a:rPr lang="en-ID" sz="2000" dirty="0"/>
              <a:t> model </a:t>
            </a:r>
            <a:r>
              <a:rPr lang="en-ID" sz="2000" dirty="0" err="1"/>
              <a:t>ini</a:t>
            </a:r>
            <a:r>
              <a:rPr lang="en-ID" sz="2000" dirty="0"/>
              <a:t> </a:t>
            </a:r>
            <a:r>
              <a:rPr lang="en-ID" sz="2000" dirty="0" err="1"/>
              <a:t>memiliki</a:t>
            </a:r>
            <a:r>
              <a:rPr lang="en-ID" sz="2000" dirty="0"/>
              <a:t> </a:t>
            </a:r>
            <a:r>
              <a:rPr lang="en-ID" sz="2000" dirty="0" err="1"/>
              <a:t>kemampuan</a:t>
            </a:r>
            <a:r>
              <a:rPr lang="en-ID" sz="2000" dirty="0"/>
              <a:t> yang </a:t>
            </a:r>
            <a:r>
              <a:rPr lang="en-ID" sz="2000" dirty="0" err="1"/>
              <a:t>kuat</a:t>
            </a:r>
            <a:r>
              <a:rPr lang="en-ID" sz="2000" dirty="0"/>
              <a:t> </a:t>
            </a:r>
            <a:r>
              <a:rPr lang="en-ID" sz="2000" dirty="0" err="1"/>
              <a:t>untuk</a:t>
            </a:r>
            <a:r>
              <a:rPr lang="en-ID" sz="2000" dirty="0"/>
              <a:t> </a:t>
            </a:r>
            <a:r>
              <a:rPr lang="en-ID" sz="2000" dirty="0" err="1"/>
              <a:t>menjelaskan</a:t>
            </a:r>
            <a:r>
              <a:rPr lang="en-ID" sz="2000" dirty="0"/>
              <a:t> </a:t>
            </a:r>
            <a:r>
              <a:rPr lang="en-ID" sz="2000" dirty="0" err="1"/>
              <a:t>varians</a:t>
            </a:r>
            <a:r>
              <a:rPr lang="en-ID" sz="2000" dirty="0"/>
              <a:t> </a:t>
            </a:r>
            <a:r>
              <a:rPr lang="en-ID" sz="2000" dirty="0" err="1"/>
              <a:t>dari</a:t>
            </a:r>
            <a:r>
              <a:rPr lang="en-ID" sz="2000" dirty="0"/>
              <a:t> </a:t>
            </a:r>
            <a:r>
              <a:rPr lang="en-ID" sz="2000" dirty="0" err="1"/>
              <a:t>indikator-indikator</a:t>
            </a:r>
            <a:r>
              <a:rPr lang="en-ID" sz="2000" dirty="0"/>
              <a:t> </a:t>
            </a:r>
            <a:r>
              <a:rPr lang="en-ID" sz="2000" dirty="0" err="1"/>
              <a:t>penyusunnya</a:t>
            </a:r>
            <a:r>
              <a:rPr lang="en-ID" sz="2000" dirty="0"/>
              <a:t>, </a:t>
            </a:r>
            <a:r>
              <a:rPr lang="en-ID" sz="2000" dirty="0" err="1"/>
              <a:t>sehingga</a:t>
            </a:r>
            <a:r>
              <a:rPr lang="en-ID" sz="2000" dirty="0"/>
              <a:t> </a:t>
            </a:r>
            <a:r>
              <a:rPr lang="en-ID" sz="2000" dirty="0" err="1"/>
              <a:t>syarat</a:t>
            </a:r>
            <a:r>
              <a:rPr lang="en-ID" sz="2000" dirty="0"/>
              <a:t> </a:t>
            </a:r>
            <a:r>
              <a:rPr lang="en-ID" sz="2000" dirty="0" err="1"/>
              <a:t>validitas</a:t>
            </a:r>
            <a:r>
              <a:rPr lang="en-ID" sz="2000" dirty="0"/>
              <a:t> </a:t>
            </a:r>
            <a:r>
              <a:rPr lang="en-ID" sz="2000" dirty="0" err="1"/>
              <a:t>konvergen</a:t>
            </a:r>
            <a:r>
              <a:rPr lang="en-ID" sz="2000" dirty="0"/>
              <a:t> </a:t>
            </a:r>
            <a:r>
              <a:rPr lang="en-ID" sz="2000" dirty="0" err="1"/>
              <a:t>telah</a:t>
            </a:r>
            <a:r>
              <a:rPr lang="en-ID" sz="2000" dirty="0"/>
              <a:t> </a:t>
            </a:r>
            <a:r>
              <a:rPr lang="en-ID" sz="2000" dirty="0" err="1"/>
              <a:t>terpenuhi</a:t>
            </a:r>
            <a:r>
              <a:rPr lang="en-ID" sz="2000" dirty="0"/>
              <a:t> </a:t>
            </a:r>
            <a:r>
              <a:rPr lang="en-ID" sz="2000" dirty="0" err="1"/>
              <a:t>sepenuhnya</a:t>
            </a:r>
            <a:r>
              <a:rPr lang="en-ID" sz="2000" dirty="0"/>
              <a:t>.</a:t>
            </a:r>
          </a:p>
        </p:txBody>
      </p:sp>
      <p:sp>
        <p:nvSpPr>
          <p:cNvPr id="54" name="TextBox 53">
            <a:extLst>
              <a:ext uri="{FF2B5EF4-FFF2-40B4-BE49-F238E27FC236}">
                <a16:creationId xmlns:a16="http://schemas.microsoft.com/office/drawing/2014/main" id="{D7393E15-E4D5-67AA-4D2E-00049681E456}"/>
              </a:ext>
            </a:extLst>
          </p:cNvPr>
          <p:cNvSpPr txBox="1"/>
          <p:nvPr/>
        </p:nvSpPr>
        <p:spPr>
          <a:xfrm>
            <a:off x="823233" y="7681073"/>
            <a:ext cx="8777968" cy="1477328"/>
          </a:xfrm>
          <a:prstGeom prst="rect">
            <a:avLst/>
          </a:prstGeom>
          <a:noFill/>
        </p:spPr>
        <p:txBody>
          <a:bodyPr wrap="square">
            <a:spAutoFit/>
          </a:bodyPr>
          <a:lstStyle/>
          <a:p>
            <a:pPr marL="457200"/>
            <a:r>
              <a:rPr lang="en-ID" dirty="0"/>
              <a:t>Hasil </a:t>
            </a:r>
            <a:r>
              <a:rPr lang="en-ID" dirty="0" err="1"/>
              <a:t>pengujian</a:t>
            </a:r>
            <a:r>
              <a:rPr lang="en-ID" dirty="0"/>
              <a:t> </a:t>
            </a:r>
            <a:r>
              <a:rPr lang="en-ID" dirty="0" err="1"/>
              <a:t>validitas</a:t>
            </a:r>
            <a:r>
              <a:rPr lang="en-ID" dirty="0"/>
              <a:t> </a:t>
            </a:r>
            <a:r>
              <a:rPr lang="en-ID" dirty="0" err="1"/>
              <a:t>konvergen</a:t>
            </a:r>
            <a:r>
              <a:rPr lang="en-ID" dirty="0"/>
              <a:t> </a:t>
            </a:r>
            <a:r>
              <a:rPr lang="en-ID" dirty="0" err="1"/>
              <a:t>melalui</a:t>
            </a:r>
            <a:r>
              <a:rPr lang="en-ID" dirty="0"/>
              <a:t> </a:t>
            </a:r>
            <a:r>
              <a:rPr lang="en-ID" dirty="0" err="1"/>
              <a:t>nilai</a:t>
            </a:r>
            <a:r>
              <a:rPr lang="en-ID" dirty="0"/>
              <a:t> </a:t>
            </a:r>
            <a:r>
              <a:rPr lang="en-ID" i="1" dirty="0"/>
              <a:t>loading factor</a:t>
            </a:r>
            <a:r>
              <a:rPr lang="en-ID" dirty="0"/>
              <a:t> </a:t>
            </a:r>
            <a:r>
              <a:rPr lang="en-ID" dirty="0" err="1"/>
              <a:t>menunjukkan</a:t>
            </a:r>
            <a:r>
              <a:rPr lang="en-ID" dirty="0"/>
              <a:t> </a:t>
            </a:r>
            <a:r>
              <a:rPr lang="en-ID" b="1" dirty="0" err="1"/>
              <a:t>bahwa</a:t>
            </a:r>
            <a:r>
              <a:rPr lang="en-ID" b="1" dirty="0"/>
              <a:t> </a:t>
            </a:r>
            <a:r>
              <a:rPr lang="en-ID" b="1" dirty="0" err="1"/>
              <a:t>tidak</a:t>
            </a:r>
            <a:r>
              <a:rPr lang="en-ID" b="1" dirty="0"/>
              <a:t> </a:t>
            </a:r>
            <a:r>
              <a:rPr lang="en-ID" b="1" dirty="0" err="1"/>
              <a:t>ada</a:t>
            </a:r>
            <a:r>
              <a:rPr lang="en-ID" b="1" dirty="0"/>
              <a:t> </a:t>
            </a:r>
            <a:r>
              <a:rPr lang="en-ID" b="1" dirty="0" err="1"/>
              <a:t>indikator</a:t>
            </a:r>
            <a:r>
              <a:rPr lang="en-ID" b="1" dirty="0"/>
              <a:t> yang </a:t>
            </a:r>
            <a:r>
              <a:rPr lang="en-ID" b="1" dirty="0" err="1"/>
              <a:t>memiliki</a:t>
            </a:r>
            <a:r>
              <a:rPr lang="en-ID" b="1" dirty="0"/>
              <a:t> </a:t>
            </a:r>
            <a:r>
              <a:rPr lang="en-ID" b="1" dirty="0" err="1"/>
              <a:t>nilai</a:t>
            </a:r>
            <a:r>
              <a:rPr lang="en-ID" b="1" dirty="0"/>
              <a:t> di </a:t>
            </a:r>
            <a:r>
              <a:rPr lang="en-ID" b="1" dirty="0" err="1"/>
              <a:t>bawah</a:t>
            </a:r>
            <a:r>
              <a:rPr lang="en-ID" b="1" dirty="0"/>
              <a:t> 0,70</a:t>
            </a:r>
            <a:r>
              <a:rPr lang="en-ID" dirty="0"/>
              <a:t>. Hal </a:t>
            </a:r>
            <a:r>
              <a:rPr lang="en-ID" dirty="0" err="1"/>
              <a:t>ini</a:t>
            </a:r>
            <a:r>
              <a:rPr lang="en-ID" dirty="0"/>
              <a:t> </a:t>
            </a:r>
            <a:r>
              <a:rPr lang="en-ID" dirty="0" err="1"/>
              <a:t>menandakan</a:t>
            </a:r>
            <a:r>
              <a:rPr lang="en-ID" dirty="0"/>
              <a:t> </a:t>
            </a:r>
            <a:r>
              <a:rPr lang="en-ID" dirty="0" err="1"/>
              <a:t>bahwa</a:t>
            </a:r>
            <a:r>
              <a:rPr lang="en-ID" dirty="0"/>
              <a:t> </a:t>
            </a:r>
            <a:r>
              <a:rPr lang="en-ID" dirty="0" err="1"/>
              <a:t>instrumen</a:t>
            </a:r>
            <a:r>
              <a:rPr lang="en-ID" dirty="0"/>
              <a:t> yang </a:t>
            </a:r>
            <a:r>
              <a:rPr lang="en-ID" dirty="0" err="1"/>
              <a:t>digunakan</a:t>
            </a:r>
            <a:r>
              <a:rPr lang="en-ID" dirty="0"/>
              <a:t> </a:t>
            </a:r>
            <a:r>
              <a:rPr lang="en-ID" dirty="0" err="1"/>
              <a:t>telah</a:t>
            </a:r>
            <a:r>
              <a:rPr lang="en-ID" dirty="0"/>
              <a:t> </a:t>
            </a:r>
            <a:r>
              <a:rPr lang="en-ID" dirty="0" err="1"/>
              <a:t>memenuhi</a:t>
            </a:r>
            <a:r>
              <a:rPr lang="en-ID" dirty="0"/>
              <a:t> </a:t>
            </a:r>
            <a:r>
              <a:rPr lang="en-ID" dirty="0" err="1"/>
              <a:t>kriteria</a:t>
            </a:r>
            <a:r>
              <a:rPr lang="en-ID" dirty="0"/>
              <a:t> </a:t>
            </a:r>
            <a:r>
              <a:rPr lang="en-ID" dirty="0" err="1"/>
              <a:t>validitas</a:t>
            </a:r>
            <a:r>
              <a:rPr lang="en-ID" dirty="0"/>
              <a:t> yang </a:t>
            </a:r>
            <a:r>
              <a:rPr lang="en-ID" dirty="0" err="1"/>
              <a:t>dipersyaratkan</a:t>
            </a:r>
            <a:r>
              <a:rPr lang="en-ID" dirty="0"/>
              <a:t> </a:t>
            </a:r>
            <a:r>
              <a:rPr lang="en-ID" dirty="0" err="1"/>
              <a:t>dalam</a:t>
            </a:r>
            <a:r>
              <a:rPr lang="en-ID" dirty="0"/>
              <a:t> </a:t>
            </a:r>
            <a:r>
              <a:rPr lang="en-ID" dirty="0" err="1"/>
              <a:t>analisis</a:t>
            </a:r>
            <a:r>
              <a:rPr lang="en-ID" dirty="0"/>
              <a:t> PLS-SEM. </a:t>
            </a:r>
            <a:r>
              <a:rPr lang="en-ID" dirty="0" err="1"/>
              <a:t>Dengan</a:t>
            </a:r>
            <a:r>
              <a:rPr lang="en-ID" dirty="0"/>
              <a:t> </a:t>
            </a:r>
            <a:r>
              <a:rPr lang="en-ID" dirty="0" err="1"/>
              <a:t>demikian</a:t>
            </a:r>
            <a:r>
              <a:rPr lang="en-ID" dirty="0"/>
              <a:t>, </a:t>
            </a:r>
            <a:r>
              <a:rPr lang="en-ID" dirty="0" err="1"/>
              <a:t>seluruh</a:t>
            </a:r>
            <a:r>
              <a:rPr lang="en-ID" dirty="0"/>
              <a:t> </a:t>
            </a:r>
            <a:r>
              <a:rPr lang="en-ID" dirty="0" err="1"/>
              <a:t>indikator</a:t>
            </a:r>
            <a:r>
              <a:rPr lang="en-ID" dirty="0"/>
              <a:t> </a:t>
            </a:r>
            <a:r>
              <a:rPr lang="en-ID" dirty="0" err="1"/>
              <a:t>dinyatakan</a:t>
            </a:r>
            <a:r>
              <a:rPr lang="en-ID" dirty="0"/>
              <a:t> valid dan </a:t>
            </a:r>
            <a:r>
              <a:rPr lang="en-ID" dirty="0" err="1"/>
              <a:t>layak</a:t>
            </a:r>
            <a:r>
              <a:rPr lang="en-ID" dirty="0"/>
              <a:t> </a:t>
            </a:r>
            <a:r>
              <a:rPr lang="en-ID" dirty="0" err="1"/>
              <a:t>digunakan</a:t>
            </a:r>
            <a:r>
              <a:rPr lang="en-ID" dirty="0"/>
              <a:t> </a:t>
            </a:r>
            <a:r>
              <a:rPr lang="en-ID" dirty="0" err="1"/>
              <a:t>untuk</a:t>
            </a:r>
            <a:r>
              <a:rPr lang="en-ID" dirty="0"/>
              <a:t> </a:t>
            </a:r>
            <a:r>
              <a:rPr lang="en-ID" dirty="0" err="1"/>
              <a:t>pengujian</a:t>
            </a:r>
            <a:r>
              <a:rPr lang="en-ID" dirty="0"/>
              <a:t> </a:t>
            </a:r>
            <a:r>
              <a:rPr lang="en-ID" dirty="0" err="1"/>
              <a:t>tahap</a:t>
            </a:r>
            <a:r>
              <a:rPr lang="en-ID" dirty="0"/>
              <a:t> </a:t>
            </a:r>
            <a:r>
              <a:rPr lang="en-ID" dirty="0" err="1"/>
              <a:t>selanjutnya</a:t>
            </a:r>
            <a:endParaRPr lang="en-ID" sz="1800" dirty="0">
              <a:effectLst/>
              <a:latin typeface="Times New Roman" panose="02020603050405020304" pitchFamily="18" charset="0"/>
              <a:ea typeface="Times New Roman" panose="02020603050405020304" pitchFamily="18" charset="0"/>
            </a:endParaRPr>
          </a:p>
        </p:txBody>
      </p:sp>
      <p:sp>
        <p:nvSpPr>
          <p:cNvPr id="43" name="TextBox 41">
            <a:extLst>
              <a:ext uri="{FF2B5EF4-FFF2-40B4-BE49-F238E27FC236}">
                <a16:creationId xmlns:a16="http://schemas.microsoft.com/office/drawing/2014/main" id="{C0E7AA83-0BC8-0463-9EFC-D9966259F7B9}"/>
              </a:ext>
            </a:extLst>
          </p:cNvPr>
          <p:cNvSpPr txBox="1"/>
          <p:nvPr/>
        </p:nvSpPr>
        <p:spPr>
          <a:xfrm>
            <a:off x="1253510" y="1231585"/>
            <a:ext cx="6106770" cy="367024"/>
          </a:xfrm>
          <a:prstGeom prst="rect">
            <a:avLst/>
          </a:prstGeom>
        </p:spPr>
        <p:txBody>
          <a:bodyPr wrap="square" lIns="0" tIns="0" rIns="0" bIns="0" rtlCol="0" anchor="t">
            <a:spAutoFit/>
          </a:bodyPr>
          <a:lstStyle/>
          <a:p>
            <a:pPr algn="l">
              <a:lnSpc>
                <a:spcPts val="3240"/>
              </a:lnSpc>
            </a:pPr>
            <a:r>
              <a:rPr lang="en-US" b="1" dirty="0">
                <a:solidFill>
                  <a:srgbClr val="000000"/>
                </a:solidFill>
                <a:latin typeface="Abadi" panose="020B0604020104020204" pitchFamily="34" charset="0"/>
                <a:ea typeface="Calibri (MS) Bold"/>
                <a:cs typeface="Calibri (MS) Bold"/>
                <a:sym typeface="Calibri (MS) Bold"/>
              </a:rPr>
              <a:t>Loading Factor</a:t>
            </a:r>
          </a:p>
        </p:txBody>
      </p:sp>
      <p:graphicFrame>
        <p:nvGraphicFramePr>
          <p:cNvPr id="50" name="Table 49">
            <a:extLst>
              <a:ext uri="{FF2B5EF4-FFF2-40B4-BE49-F238E27FC236}">
                <a16:creationId xmlns:a16="http://schemas.microsoft.com/office/drawing/2014/main" id="{1F8AD63F-4BFB-65B6-4569-C5BC1414A619}"/>
              </a:ext>
            </a:extLst>
          </p:cNvPr>
          <p:cNvGraphicFramePr>
            <a:graphicFrameLocks noGrp="1"/>
          </p:cNvGraphicFramePr>
          <p:nvPr>
            <p:extLst>
              <p:ext uri="{D42A27DB-BD31-4B8C-83A1-F6EECF244321}">
                <p14:modId xmlns:p14="http://schemas.microsoft.com/office/powerpoint/2010/main" val="3046459570"/>
              </p:ext>
            </p:extLst>
          </p:nvPr>
        </p:nvGraphicFramePr>
        <p:xfrm>
          <a:off x="10058400" y="2610121"/>
          <a:ext cx="7587380" cy="1986168"/>
        </p:xfrm>
        <a:graphic>
          <a:graphicData uri="http://schemas.openxmlformats.org/drawingml/2006/table">
            <a:tbl>
              <a:tblPr>
                <a:tableStyleId>{5C22544A-7EE6-4342-B048-85BDC9FD1C3A}</a:tableStyleId>
              </a:tblPr>
              <a:tblGrid>
                <a:gridCol w="3132548">
                  <a:extLst>
                    <a:ext uri="{9D8B030D-6E8A-4147-A177-3AD203B41FA5}">
                      <a16:colId xmlns:a16="http://schemas.microsoft.com/office/drawing/2014/main" val="4204537212"/>
                    </a:ext>
                  </a:extLst>
                </a:gridCol>
                <a:gridCol w="4454832">
                  <a:extLst>
                    <a:ext uri="{9D8B030D-6E8A-4147-A177-3AD203B41FA5}">
                      <a16:colId xmlns:a16="http://schemas.microsoft.com/office/drawing/2014/main" val="3321828486"/>
                    </a:ext>
                  </a:extLst>
                </a:gridCol>
              </a:tblGrid>
              <a:tr h="331028">
                <a:tc>
                  <a:txBody>
                    <a:bodyPr/>
                    <a:lstStyle/>
                    <a:p>
                      <a:pPr algn="l" fontAlgn="ctr">
                        <a:buNone/>
                      </a:pPr>
                      <a:r>
                        <a:rPr lang="en-ID" sz="12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1200" b="1" i="0" u="none" strike="noStrike">
                          <a:solidFill>
                            <a:srgbClr val="000000"/>
                          </a:solidFill>
                          <a:effectLst/>
                          <a:latin typeface="Times New Roman" panose="02020603050405020304" pitchFamily="18" charset="0"/>
                        </a:rPr>
                        <a:t>Average Variance Extracted (AVE)</a:t>
                      </a:r>
                    </a:p>
                  </a:txBody>
                  <a:tcPr marL="9525" marR="9525" marT="9525" marB="0" anchor="ctr"/>
                </a:tc>
                <a:extLst>
                  <a:ext uri="{0D108BD9-81ED-4DB2-BD59-A6C34878D82A}">
                    <a16:rowId xmlns:a16="http://schemas.microsoft.com/office/drawing/2014/main" val="2301735654"/>
                  </a:ext>
                </a:extLst>
              </a:tr>
              <a:tr h="331028">
                <a:tc>
                  <a:txBody>
                    <a:bodyPr/>
                    <a:lstStyle/>
                    <a:p>
                      <a:pPr algn="l" fontAlgn="ctr">
                        <a:buNone/>
                      </a:pPr>
                      <a:r>
                        <a:rPr lang="en-ID" sz="12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1200" b="0" i="0" u="none" strike="noStrike">
                          <a:solidFill>
                            <a:srgbClr val="000000"/>
                          </a:solidFill>
                          <a:effectLst/>
                          <a:latin typeface="Times New Roman" panose="02020603050405020304" pitchFamily="18" charset="0"/>
                        </a:rPr>
                        <a:t>0,768</a:t>
                      </a:r>
                    </a:p>
                  </a:txBody>
                  <a:tcPr marL="9525" marR="9525" marT="9525" marB="0" anchor="ctr"/>
                </a:tc>
                <a:extLst>
                  <a:ext uri="{0D108BD9-81ED-4DB2-BD59-A6C34878D82A}">
                    <a16:rowId xmlns:a16="http://schemas.microsoft.com/office/drawing/2014/main" val="719805139"/>
                  </a:ext>
                </a:extLst>
              </a:tr>
              <a:tr h="331028">
                <a:tc>
                  <a:txBody>
                    <a:bodyPr/>
                    <a:lstStyle/>
                    <a:p>
                      <a:pPr algn="l" fontAlgn="ctr">
                        <a:buNone/>
                      </a:pPr>
                      <a:r>
                        <a:rPr lang="en-ID" sz="1200" b="0" i="0" u="none" strike="noStrike">
                          <a:solidFill>
                            <a:srgbClr val="000000"/>
                          </a:solidFill>
                          <a:effectLst/>
                          <a:latin typeface="Times New Roman" panose="02020603050405020304" pitchFamily="18" charset="0"/>
                        </a:rPr>
                        <a:t>Digitalisasi</a:t>
                      </a:r>
                    </a:p>
                  </a:txBody>
                  <a:tcPr marL="9525" marR="9525" marT="9525" marB="0" anchor="ctr"/>
                </a:tc>
                <a:tc>
                  <a:txBody>
                    <a:bodyPr/>
                    <a:lstStyle/>
                    <a:p>
                      <a:pPr algn="ctr" fontAlgn="ctr">
                        <a:buNone/>
                      </a:pPr>
                      <a:r>
                        <a:rPr lang="en-ID" sz="1200" b="0" i="0" u="none" strike="noStrike">
                          <a:solidFill>
                            <a:srgbClr val="000000"/>
                          </a:solidFill>
                          <a:effectLst/>
                          <a:latin typeface="Times New Roman" panose="02020603050405020304" pitchFamily="18" charset="0"/>
                        </a:rPr>
                        <a:t>0,73</a:t>
                      </a:r>
                    </a:p>
                  </a:txBody>
                  <a:tcPr marL="9525" marR="9525" marT="9525" marB="0" anchor="ctr"/>
                </a:tc>
                <a:extLst>
                  <a:ext uri="{0D108BD9-81ED-4DB2-BD59-A6C34878D82A}">
                    <a16:rowId xmlns:a16="http://schemas.microsoft.com/office/drawing/2014/main" val="683717055"/>
                  </a:ext>
                </a:extLst>
              </a:tr>
              <a:tr h="331028">
                <a:tc>
                  <a:txBody>
                    <a:bodyPr/>
                    <a:lstStyle/>
                    <a:p>
                      <a:pPr algn="l" fontAlgn="ctr">
                        <a:buNone/>
                      </a:pPr>
                      <a:r>
                        <a:rPr lang="en-ID" sz="12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1200" b="0" i="0" u="none" strike="noStrike">
                          <a:solidFill>
                            <a:srgbClr val="000000"/>
                          </a:solidFill>
                          <a:effectLst/>
                          <a:latin typeface="Times New Roman" panose="02020603050405020304" pitchFamily="18" charset="0"/>
                        </a:rPr>
                        <a:t>0,756</a:t>
                      </a:r>
                    </a:p>
                  </a:txBody>
                  <a:tcPr marL="9525" marR="9525" marT="9525" marB="0" anchor="ctr"/>
                </a:tc>
                <a:extLst>
                  <a:ext uri="{0D108BD9-81ED-4DB2-BD59-A6C34878D82A}">
                    <a16:rowId xmlns:a16="http://schemas.microsoft.com/office/drawing/2014/main" val="1280398968"/>
                  </a:ext>
                </a:extLst>
              </a:tr>
              <a:tr h="331028">
                <a:tc>
                  <a:txBody>
                    <a:bodyPr/>
                    <a:lstStyle/>
                    <a:p>
                      <a:pPr algn="l" fontAlgn="ctr">
                        <a:buNone/>
                      </a:pPr>
                      <a:r>
                        <a:rPr lang="en-ID" sz="1200" b="0" i="0" u="none" strike="noStrike">
                          <a:solidFill>
                            <a:srgbClr val="000000"/>
                          </a:solidFill>
                          <a:effectLst/>
                          <a:latin typeface="Times New Roman" panose="02020603050405020304" pitchFamily="18" charset="0"/>
                        </a:rPr>
                        <a:t>Produktivitas Karyawan</a:t>
                      </a:r>
                    </a:p>
                  </a:txBody>
                  <a:tcPr marL="9525" marR="9525" marT="9525" marB="0" anchor="ctr"/>
                </a:tc>
                <a:tc>
                  <a:txBody>
                    <a:bodyPr/>
                    <a:lstStyle/>
                    <a:p>
                      <a:pPr algn="ctr" fontAlgn="ctr">
                        <a:buNone/>
                      </a:pPr>
                      <a:r>
                        <a:rPr lang="en-ID" sz="1200" b="0" i="0" u="none" strike="noStrike">
                          <a:solidFill>
                            <a:srgbClr val="000000"/>
                          </a:solidFill>
                          <a:effectLst/>
                          <a:latin typeface="Times New Roman" panose="02020603050405020304" pitchFamily="18" charset="0"/>
                        </a:rPr>
                        <a:t>0,761</a:t>
                      </a:r>
                    </a:p>
                  </a:txBody>
                  <a:tcPr marL="9525" marR="9525" marT="9525" marB="0" anchor="ctr"/>
                </a:tc>
                <a:extLst>
                  <a:ext uri="{0D108BD9-81ED-4DB2-BD59-A6C34878D82A}">
                    <a16:rowId xmlns:a16="http://schemas.microsoft.com/office/drawing/2014/main" val="4057171915"/>
                  </a:ext>
                </a:extLst>
              </a:tr>
              <a:tr h="331028">
                <a:tc>
                  <a:txBody>
                    <a:bodyPr/>
                    <a:lstStyle/>
                    <a:p>
                      <a:pPr algn="l" fontAlgn="ctr">
                        <a:buNone/>
                      </a:pPr>
                      <a:r>
                        <a:rPr lang="en-ID" sz="12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1200" b="0" i="0" u="none" strike="noStrike" dirty="0">
                          <a:solidFill>
                            <a:srgbClr val="000000"/>
                          </a:solidFill>
                          <a:effectLst/>
                          <a:latin typeface="Times New Roman" panose="02020603050405020304" pitchFamily="18" charset="0"/>
                        </a:rPr>
                        <a:t>0,7</a:t>
                      </a:r>
                    </a:p>
                  </a:txBody>
                  <a:tcPr marL="9525" marR="9525" marT="9525" marB="0" anchor="ctr"/>
                </a:tc>
                <a:extLst>
                  <a:ext uri="{0D108BD9-81ED-4DB2-BD59-A6C34878D82A}">
                    <a16:rowId xmlns:a16="http://schemas.microsoft.com/office/drawing/2014/main" val="1056258108"/>
                  </a:ext>
                </a:extLst>
              </a:tr>
            </a:tbl>
          </a:graphicData>
        </a:graphic>
      </p:graphicFrame>
      <p:pic>
        <p:nvPicPr>
          <p:cNvPr id="53" name="Picture 52">
            <a:extLst>
              <a:ext uri="{FF2B5EF4-FFF2-40B4-BE49-F238E27FC236}">
                <a16:creationId xmlns:a16="http://schemas.microsoft.com/office/drawing/2014/main" id="{6F3F4CCB-1C88-9297-C263-B55BA03E17F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465070" y="1774561"/>
            <a:ext cx="7635322" cy="5944378"/>
          </a:xfrm>
          <a:prstGeom prst="rect">
            <a:avLst/>
          </a:prstGeom>
        </p:spPr>
      </p:pic>
    </p:spTree>
    <p:extLst>
      <p:ext uri="{BB962C8B-B14F-4D97-AF65-F5344CB8AC3E}">
        <p14:creationId xmlns:p14="http://schemas.microsoft.com/office/powerpoint/2010/main" val="558676629"/>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68" y="8652375"/>
            <a:ext cx="18266232" cy="1634625"/>
            <a:chOff x="0" y="0"/>
            <a:chExt cx="24354976" cy="2179500"/>
          </a:xfrm>
        </p:grpSpPr>
        <p:sp>
          <p:nvSpPr>
            <p:cNvPr id="3" name="Freeform 3"/>
            <p:cNvSpPr/>
            <p:nvPr/>
          </p:nvSpPr>
          <p:spPr>
            <a:xfrm>
              <a:off x="0" y="0"/>
              <a:ext cx="24354917" cy="2179447"/>
            </a:xfrm>
            <a:custGeom>
              <a:avLst/>
              <a:gdLst/>
              <a:ahLst/>
              <a:cxnLst/>
              <a:rect l="l" t="t" r="r" b="b"/>
              <a:pathLst>
                <a:path w="24354917" h="2179447">
                  <a:moveTo>
                    <a:pt x="0" y="0"/>
                  </a:moveTo>
                  <a:lnTo>
                    <a:pt x="24354917" y="0"/>
                  </a:lnTo>
                  <a:lnTo>
                    <a:pt x="24354917" y="2179447"/>
                  </a:lnTo>
                  <a:lnTo>
                    <a:pt x="0" y="2179447"/>
                  </a:lnTo>
                  <a:lnTo>
                    <a:pt x="0" y="0"/>
                  </a:lnTo>
                  <a:close/>
                </a:path>
              </a:pathLst>
            </a:custGeom>
            <a:blipFill>
              <a:blip r:embed="rId2"/>
              <a:stretch>
                <a:fillRect t="-28208" b="-28211"/>
              </a:stretch>
            </a:blipFill>
          </p:spPr>
          <p:txBody>
            <a:bodyPr/>
            <a:lstStyle/>
            <a:p>
              <a:endParaRPr lang="en-ID"/>
            </a:p>
          </p:txBody>
        </p:sp>
      </p:grpSp>
      <p:grpSp>
        <p:nvGrpSpPr>
          <p:cNvPr id="4" name="Group 4"/>
          <p:cNvGrpSpPr>
            <a:grpSpLocks noChangeAspect="1"/>
          </p:cNvGrpSpPr>
          <p:nvPr/>
        </p:nvGrpSpPr>
        <p:grpSpPr>
          <a:xfrm>
            <a:off x="16480969" y="27216"/>
            <a:ext cx="1746446" cy="1663098"/>
            <a:chOff x="0" y="0"/>
            <a:chExt cx="2328594" cy="2217464"/>
          </a:xfrm>
        </p:grpSpPr>
        <p:sp>
          <p:nvSpPr>
            <p:cNvPr id="5" name="Freeform 5"/>
            <p:cNvSpPr/>
            <p:nvPr/>
          </p:nvSpPr>
          <p:spPr>
            <a:xfrm>
              <a:off x="0" y="0"/>
              <a:ext cx="2328545" cy="2217420"/>
            </a:xfrm>
            <a:custGeom>
              <a:avLst/>
              <a:gdLst/>
              <a:ahLst/>
              <a:cxnLst/>
              <a:rect l="l" t="t" r="r" b="b"/>
              <a:pathLst>
                <a:path w="2328545" h="2217420">
                  <a:moveTo>
                    <a:pt x="0" y="0"/>
                  </a:moveTo>
                  <a:lnTo>
                    <a:pt x="2328545" y="0"/>
                  </a:lnTo>
                  <a:lnTo>
                    <a:pt x="2328545" y="2217420"/>
                  </a:lnTo>
                  <a:lnTo>
                    <a:pt x="0" y="2217420"/>
                  </a:lnTo>
                  <a:lnTo>
                    <a:pt x="0" y="0"/>
                  </a:lnTo>
                  <a:close/>
                </a:path>
              </a:pathLst>
            </a:custGeom>
            <a:blipFill>
              <a:blip r:embed="rId3"/>
              <a:stretch>
                <a:fillRect t="-2505" r="-2" b="-2507"/>
              </a:stretch>
            </a:blipFill>
          </p:spPr>
          <p:txBody>
            <a:bodyPr/>
            <a:lstStyle/>
            <a:p>
              <a:endParaRPr lang="en-ID"/>
            </a:p>
          </p:txBody>
        </p:sp>
      </p:grpSp>
      <p:sp>
        <p:nvSpPr>
          <p:cNvPr id="6" name="AutoShape 6"/>
          <p:cNvSpPr/>
          <p:nvPr/>
        </p:nvSpPr>
        <p:spPr>
          <a:xfrm rot="14435">
            <a:off x="474941" y="1316434"/>
            <a:ext cx="15200302" cy="0"/>
          </a:xfrm>
          <a:prstGeom prst="line">
            <a:avLst/>
          </a:prstGeom>
          <a:ln w="28575" cap="rnd">
            <a:solidFill>
              <a:srgbClr val="C00000"/>
            </a:solidFill>
            <a:prstDash val="solid"/>
            <a:headEnd type="none" w="sm" len="sm"/>
            <a:tailEnd type="none" w="sm" len="sm"/>
          </a:ln>
        </p:spPr>
        <p:txBody>
          <a:bodyPr/>
          <a:lstStyle/>
          <a:p>
            <a:endParaRPr lang="en-ID"/>
          </a:p>
        </p:txBody>
      </p:sp>
      <p:grpSp>
        <p:nvGrpSpPr>
          <p:cNvPr id="7" name="Group 7"/>
          <p:cNvGrpSpPr/>
          <p:nvPr/>
        </p:nvGrpSpPr>
        <p:grpSpPr>
          <a:xfrm>
            <a:off x="17441632" y="9310360"/>
            <a:ext cx="703120" cy="734786"/>
            <a:chOff x="0" y="0"/>
            <a:chExt cx="937494" cy="979714"/>
          </a:xfrm>
        </p:grpSpPr>
        <p:sp>
          <p:nvSpPr>
            <p:cNvPr id="8" name="Freeform 8"/>
            <p:cNvSpPr/>
            <p:nvPr/>
          </p:nvSpPr>
          <p:spPr>
            <a:xfrm>
              <a:off x="25400" y="25400"/>
              <a:ext cx="886714" cy="928878"/>
            </a:xfrm>
            <a:custGeom>
              <a:avLst/>
              <a:gdLst/>
              <a:ahLst/>
              <a:cxnLst/>
              <a:rect l="l" t="t" r="r" b="b"/>
              <a:pathLst>
                <a:path w="886714" h="928878">
                  <a:moveTo>
                    <a:pt x="0" y="464439"/>
                  </a:moveTo>
                  <a:cubicBezTo>
                    <a:pt x="0" y="207899"/>
                    <a:pt x="198501" y="0"/>
                    <a:pt x="443357" y="0"/>
                  </a:cubicBezTo>
                  <a:cubicBezTo>
                    <a:pt x="688213" y="0"/>
                    <a:pt x="886714" y="207899"/>
                    <a:pt x="886714" y="464439"/>
                  </a:cubicBezTo>
                  <a:cubicBezTo>
                    <a:pt x="886714" y="720979"/>
                    <a:pt x="688213" y="928878"/>
                    <a:pt x="443357" y="928878"/>
                  </a:cubicBezTo>
                  <a:cubicBezTo>
                    <a:pt x="198501" y="928878"/>
                    <a:pt x="0" y="720979"/>
                    <a:pt x="0" y="464439"/>
                  </a:cubicBezTo>
                  <a:close/>
                </a:path>
              </a:pathLst>
            </a:custGeom>
            <a:solidFill>
              <a:srgbClr val="FFFFFF"/>
            </a:solidFill>
          </p:spPr>
          <p:txBody>
            <a:bodyPr/>
            <a:lstStyle/>
            <a:p>
              <a:endParaRPr lang="en-ID"/>
            </a:p>
          </p:txBody>
        </p:sp>
        <p:sp>
          <p:nvSpPr>
            <p:cNvPr id="9" name="Freeform 9"/>
            <p:cNvSpPr/>
            <p:nvPr/>
          </p:nvSpPr>
          <p:spPr>
            <a:xfrm>
              <a:off x="0" y="0"/>
              <a:ext cx="937514" cy="979678"/>
            </a:xfrm>
            <a:custGeom>
              <a:avLst/>
              <a:gdLst/>
              <a:ahLst/>
              <a:cxnLst/>
              <a:rect l="l" t="t" r="r" b="b"/>
              <a:pathLst>
                <a:path w="937514" h="979678">
                  <a:moveTo>
                    <a:pt x="0" y="489839"/>
                  </a:moveTo>
                  <a:cubicBezTo>
                    <a:pt x="0" y="220472"/>
                    <a:pt x="208788" y="0"/>
                    <a:pt x="468757" y="0"/>
                  </a:cubicBezTo>
                  <a:lnTo>
                    <a:pt x="468757" y="25400"/>
                  </a:lnTo>
                  <a:lnTo>
                    <a:pt x="468757" y="0"/>
                  </a:lnTo>
                  <a:cubicBezTo>
                    <a:pt x="728726" y="0"/>
                    <a:pt x="937514" y="220472"/>
                    <a:pt x="937514" y="489839"/>
                  </a:cubicBezTo>
                  <a:cubicBezTo>
                    <a:pt x="937514" y="759206"/>
                    <a:pt x="728726" y="979678"/>
                    <a:pt x="468757" y="979678"/>
                  </a:cubicBezTo>
                  <a:lnTo>
                    <a:pt x="468757" y="954278"/>
                  </a:lnTo>
                  <a:lnTo>
                    <a:pt x="468757" y="979678"/>
                  </a:lnTo>
                  <a:cubicBezTo>
                    <a:pt x="208788" y="979678"/>
                    <a:pt x="0" y="759333"/>
                    <a:pt x="0" y="489839"/>
                  </a:cubicBezTo>
                  <a:lnTo>
                    <a:pt x="25400" y="489839"/>
                  </a:lnTo>
                  <a:lnTo>
                    <a:pt x="46990" y="503301"/>
                  </a:lnTo>
                  <a:cubicBezTo>
                    <a:pt x="41021" y="512953"/>
                    <a:pt x="29337" y="517398"/>
                    <a:pt x="18415" y="514223"/>
                  </a:cubicBezTo>
                  <a:cubicBezTo>
                    <a:pt x="7493" y="511048"/>
                    <a:pt x="0" y="501142"/>
                    <a:pt x="0" y="489839"/>
                  </a:cubicBezTo>
                  <a:moveTo>
                    <a:pt x="50800" y="489839"/>
                  </a:moveTo>
                  <a:lnTo>
                    <a:pt x="25400" y="489839"/>
                  </a:lnTo>
                  <a:lnTo>
                    <a:pt x="3810" y="476377"/>
                  </a:lnTo>
                  <a:cubicBezTo>
                    <a:pt x="9779" y="466725"/>
                    <a:pt x="21463" y="462280"/>
                    <a:pt x="32385" y="465455"/>
                  </a:cubicBezTo>
                  <a:cubicBezTo>
                    <a:pt x="43307" y="468630"/>
                    <a:pt x="50800" y="478536"/>
                    <a:pt x="50800" y="489839"/>
                  </a:cubicBezTo>
                  <a:cubicBezTo>
                    <a:pt x="50800" y="733425"/>
                    <a:pt x="239014" y="928878"/>
                    <a:pt x="468757" y="928878"/>
                  </a:cubicBezTo>
                  <a:cubicBezTo>
                    <a:pt x="698500" y="928878"/>
                    <a:pt x="886714" y="733425"/>
                    <a:pt x="886714" y="489839"/>
                  </a:cubicBezTo>
                  <a:lnTo>
                    <a:pt x="912114" y="489839"/>
                  </a:lnTo>
                  <a:lnTo>
                    <a:pt x="886714" y="489839"/>
                  </a:lnTo>
                  <a:cubicBezTo>
                    <a:pt x="886714" y="246253"/>
                    <a:pt x="698500" y="50800"/>
                    <a:pt x="468757" y="50800"/>
                  </a:cubicBezTo>
                  <a:lnTo>
                    <a:pt x="468757" y="25400"/>
                  </a:lnTo>
                  <a:lnTo>
                    <a:pt x="468757" y="50800"/>
                  </a:lnTo>
                  <a:cubicBezTo>
                    <a:pt x="239014" y="50800"/>
                    <a:pt x="50800" y="246253"/>
                    <a:pt x="50800" y="489839"/>
                  </a:cubicBezTo>
                  <a:close/>
                </a:path>
              </a:pathLst>
            </a:custGeom>
            <a:solidFill>
              <a:srgbClr val="CF543F"/>
            </a:solidFill>
          </p:spPr>
          <p:txBody>
            <a:bodyPr/>
            <a:lstStyle/>
            <a:p>
              <a:endParaRPr lang="en-ID"/>
            </a:p>
          </p:txBody>
        </p:sp>
      </p:grpSp>
      <p:grpSp>
        <p:nvGrpSpPr>
          <p:cNvPr id="10" name="Group 10"/>
          <p:cNvGrpSpPr/>
          <p:nvPr/>
        </p:nvGrpSpPr>
        <p:grpSpPr>
          <a:xfrm>
            <a:off x="13032489" y="9420816"/>
            <a:ext cx="3756992" cy="585399"/>
            <a:chOff x="0" y="0"/>
            <a:chExt cx="5009322" cy="780532"/>
          </a:xfrm>
        </p:grpSpPr>
        <p:sp>
          <p:nvSpPr>
            <p:cNvPr id="11" name="Freeform 11"/>
            <p:cNvSpPr/>
            <p:nvPr/>
          </p:nvSpPr>
          <p:spPr>
            <a:xfrm>
              <a:off x="0" y="0"/>
              <a:ext cx="5009322" cy="780532"/>
            </a:xfrm>
            <a:custGeom>
              <a:avLst/>
              <a:gdLst/>
              <a:ahLst/>
              <a:cxnLst/>
              <a:rect l="l" t="t" r="r" b="b"/>
              <a:pathLst>
                <a:path w="5009322" h="780532">
                  <a:moveTo>
                    <a:pt x="0" y="0"/>
                  </a:moveTo>
                  <a:lnTo>
                    <a:pt x="5009322" y="0"/>
                  </a:lnTo>
                  <a:lnTo>
                    <a:pt x="5009322" y="780532"/>
                  </a:lnTo>
                  <a:lnTo>
                    <a:pt x="0" y="780532"/>
                  </a:lnTo>
                  <a:close/>
                </a:path>
              </a:pathLst>
            </a:custGeom>
            <a:solidFill>
              <a:srgbClr val="000000">
                <a:alpha val="0"/>
              </a:srgbClr>
            </a:solidFill>
          </p:spPr>
          <p:txBody>
            <a:bodyPr/>
            <a:lstStyle/>
            <a:p>
              <a:endParaRPr lang="en-ID"/>
            </a:p>
          </p:txBody>
        </p:sp>
        <p:sp>
          <p:nvSpPr>
            <p:cNvPr id="12" name="TextBox 12"/>
            <p:cNvSpPr txBox="1"/>
            <p:nvPr/>
          </p:nvSpPr>
          <p:spPr>
            <a:xfrm>
              <a:off x="0" y="-9525"/>
              <a:ext cx="5009322" cy="790057"/>
            </a:xfrm>
            <a:prstGeom prst="rect">
              <a:avLst/>
            </a:prstGeom>
          </p:spPr>
          <p:txBody>
            <a:bodyPr lIns="0" tIns="0" rIns="0" bIns="0" rtlCol="0" anchor="ctr"/>
            <a:lstStyle/>
            <a:p>
              <a:pPr algn="r">
                <a:lnSpc>
                  <a:spcPts val="2520"/>
                </a:lnSpc>
              </a:pPr>
              <a:r>
                <a:rPr lang="en-US" sz="2100">
                  <a:solidFill>
                    <a:srgbClr val="FFFFFF"/>
                  </a:solidFill>
                  <a:latin typeface="Monotype Corsiva"/>
                  <a:ea typeface="Monotype Corsiva"/>
                  <a:cs typeface="Monotype Corsiva"/>
                  <a:sym typeface="Monotype Corsiva"/>
                </a:rPr>
                <a:t>Kreativitas Membangkitkan Inovasi</a:t>
              </a:r>
            </a:p>
          </p:txBody>
        </p:sp>
      </p:grpSp>
      <p:grpSp>
        <p:nvGrpSpPr>
          <p:cNvPr id="13" name="Group 13"/>
          <p:cNvGrpSpPr/>
          <p:nvPr/>
        </p:nvGrpSpPr>
        <p:grpSpPr>
          <a:xfrm>
            <a:off x="17480560" y="9359704"/>
            <a:ext cx="616228" cy="609250"/>
            <a:chOff x="0" y="0"/>
            <a:chExt cx="821638" cy="812334"/>
          </a:xfrm>
        </p:grpSpPr>
        <p:sp>
          <p:nvSpPr>
            <p:cNvPr id="14" name="Freeform 14"/>
            <p:cNvSpPr/>
            <p:nvPr/>
          </p:nvSpPr>
          <p:spPr>
            <a:xfrm>
              <a:off x="0" y="0"/>
              <a:ext cx="821638" cy="812334"/>
            </a:xfrm>
            <a:custGeom>
              <a:avLst/>
              <a:gdLst/>
              <a:ahLst/>
              <a:cxnLst/>
              <a:rect l="l" t="t" r="r" b="b"/>
              <a:pathLst>
                <a:path w="821638" h="812334">
                  <a:moveTo>
                    <a:pt x="0" y="0"/>
                  </a:moveTo>
                  <a:lnTo>
                    <a:pt x="821638" y="0"/>
                  </a:lnTo>
                  <a:lnTo>
                    <a:pt x="821638" y="812334"/>
                  </a:lnTo>
                  <a:lnTo>
                    <a:pt x="0" y="812334"/>
                  </a:lnTo>
                  <a:close/>
                </a:path>
              </a:pathLst>
            </a:custGeom>
            <a:solidFill>
              <a:srgbClr val="000000">
                <a:alpha val="0"/>
              </a:srgbClr>
            </a:solidFill>
          </p:spPr>
          <p:txBody>
            <a:bodyPr/>
            <a:lstStyle/>
            <a:p>
              <a:endParaRPr lang="en-ID"/>
            </a:p>
          </p:txBody>
        </p:sp>
        <p:sp>
          <p:nvSpPr>
            <p:cNvPr id="15" name="TextBox 15"/>
            <p:cNvSpPr txBox="1"/>
            <p:nvPr/>
          </p:nvSpPr>
          <p:spPr>
            <a:xfrm>
              <a:off x="0" y="-47625"/>
              <a:ext cx="821638" cy="859959"/>
            </a:xfrm>
            <a:prstGeom prst="rect">
              <a:avLst/>
            </a:prstGeom>
          </p:spPr>
          <p:txBody>
            <a:bodyPr lIns="0" tIns="0" rIns="0" bIns="0" rtlCol="0" anchor="ctr"/>
            <a:lstStyle/>
            <a:p>
              <a:pPr algn="ctr">
                <a:lnSpc>
                  <a:spcPts val="2520"/>
                </a:lnSpc>
              </a:pPr>
              <a:r>
                <a:rPr lang="en-US" sz="2100">
                  <a:solidFill>
                    <a:srgbClr val="000000"/>
                  </a:solidFill>
                  <a:latin typeface="Calibri (MS)"/>
                  <a:ea typeface="Calibri (MS)"/>
                  <a:cs typeface="Calibri (MS)"/>
                  <a:sym typeface="Calibri (MS)"/>
                </a:rPr>
                <a:t>‹#›</a:t>
              </a:r>
            </a:p>
          </p:txBody>
        </p:sp>
      </p:grpSp>
      <p:grpSp>
        <p:nvGrpSpPr>
          <p:cNvPr id="16" name="Group 16"/>
          <p:cNvGrpSpPr/>
          <p:nvPr/>
        </p:nvGrpSpPr>
        <p:grpSpPr>
          <a:xfrm>
            <a:off x="630658" y="9568896"/>
            <a:ext cx="1172818" cy="585399"/>
            <a:chOff x="0" y="0"/>
            <a:chExt cx="1563758" cy="780532"/>
          </a:xfrm>
        </p:grpSpPr>
        <p:sp>
          <p:nvSpPr>
            <p:cNvPr id="17" name="Freeform 17"/>
            <p:cNvSpPr/>
            <p:nvPr/>
          </p:nvSpPr>
          <p:spPr>
            <a:xfrm>
              <a:off x="0" y="0"/>
              <a:ext cx="1563758" cy="780532"/>
            </a:xfrm>
            <a:custGeom>
              <a:avLst/>
              <a:gdLst/>
              <a:ahLst/>
              <a:cxnLst/>
              <a:rect l="l" t="t" r="r" b="b"/>
              <a:pathLst>
                <a:path w="1563758" h="780532">
                  <a:moveTo>
                    <a:pt x="0" y="0"/>
                  </a:moveTo>
                  <a:lnTo>
                    <a:pt x="1563758" y="0"/>
                  </a:lnTo>
                  <a:lnTo>
                    <a:pt x="1563758" y="780532"/>
                  </a:lnTo>
                  <a:lnTo>
                    <a:pt x="0" y="780532"/>
                  </a:lnTo>
                  <a:close/>
                </a:path>
              </a:pathLst>
            </a:custGeom>
            <a:solidFill>
              <a:srgbClr val="000000">
                <a:alpha val="0"/>
              </a:srgbClr>
            </a:solidFill>
          </p:spPr>
          <p:txBody>
            <a:bodyPr/>
            <a:lstStyle/>
            <a:p>
              <a:endParaRPr lang="en-ID"/>
            </a:p>
          </p:txBody>
        </p:sp>
        <p:sp>
          <p:nvSpPr>
            <p:cNvPr id="18" name="TextBox 18"/>
            <p:cNvSpPr txBox="1"/>
            <p:nvPr/>
          </p:nvSpPr>
          <p:spPr>
            <a:xfrm>
              <a:off x="0" y="0"/>
              <a:ext cx="1563758" cy="780532"/>
            </a:xfrm>
            <a:prstGeom prst="rect">
              <a:avLst/>
            </a:prstGeom>
          </p:spPr>
          <p:txBody>
            <a:bodyPr lIns="0" tIns="0" rIns="0" bIns="0" rtlCol="0" anchor="ctr"/>
            <a:lstStyle/>
            <a:p>
              <a:pPr algn="l">
                <a:lnSpc>
                  <a:spcPts val="1980"/>
                </a:lnSpc>
              </a:pPr>
              <a:r>
                <a:rPr lang="en-US" sz="1650">
                  <a:solidFill>
                    <a:srgbClr val="FFFFFF"/>
                  </a:solidFill>
                  <a:latin typeface="Monotype Corsiva"/>
                  <a:ea typeface="Monotype Corsiva"/>
                  <a:cs typeface="Monotype Corsiva"/>
                  <a:sym typeface="Monotype Corsiva"/>
                </a:rPr>
                <a:t>@adt_lotus</a:t>
              </a:r>
            </a:p>
          </p:txBody>
        </p:sp>
      </p:grpSp>
      <p:grpSp>
        <p:nvGrpSpPr>
          <p:cNvPr id="19" name="Group 19"/>
          <p:cNvGrpSpPr/>
          <p:nvPr/>
        </p:nvGrpSpPr>
        <p:grpSpPr>
          <a:xfrm>
            <a:off x="503580" y="9568896"/>
            <a:ext cx="457200" cy="457199"/>
            <a:chOff x="0" y="0"/>
            <a:chExt cx="609600" cy="609598"/>
          </a:xfrm>
        </p:grpSpPr>
        <p:sp>
          <p:nvSpPr>
            <p:cNvPr id="20" name="Freeform 20"/>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grpSp>
          <p:nvGrpSpPr>
            <p:cNvPr id="21" name="Group 21"/>
            <p:cNvGrpSpPr/>
            <p:nvPr/>
          </p:nvGrpSpPr>
          <p:grpSpPr>
            <a:xfrm>
              <a:off x="0" y="0"/>
              <a:ext cx="609600" cy="609598"/>
              <a:chOff x="0" y="0"/>
              <a:chExt cx="609600" cy="609598"/>
            </a:xfrm>
          </p:grpSpPr>
          <p:sp>
            <p:nvSpPr>
              <p:cNvPr id="22" name="Freeform 22"/>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3" name="TextBox 23"/>
              <p:cNvSpPr txBox="1"/>
              <p:nvPr/>
            </p:nvSpPr>
            <p:spPr>
              <a:xfrm>
                <a:off x="0" y="-38100"/>
                <a:ext cx="609600" cy="647698"/>
              </a:xfrm>
              <a:prstGeom prst="rect">
                <a:avLst/>
              </a:prstGeom>
            </p:spPr>
            <p:txBody>
              <a:bodyPr lIns="0" tIns="0" rIns="0" bIns="0" rtlCol="0" anchor="ctr"/>
              <a:lstStyle/>
              <a:p>
                <a:pPr algn="l">
                  <a:lnSpc>
                    <a:spcPts val="2160"/>
                  </a:lnSpc>
                </a:pPr>
                <a:r>
                  <a:rPr lang="en-US" sz="1800" b="1">
                    <a:solidFill>
                      <a:srgbClr val="000000"/>
                    </a:solidFill>
                    <a:latin typeface="Arial Bold"/>
                    <a:ea typeface="Arial Bold"/>
                    <a:cs typeface="Arial Bold"/>
                    <a:sym typeface="Arial Bold"/>
                  </a:rPr>
                  <a:t>&lt;</a:t>
                </a:r>
              </a:p>
            </p:txBody>
          </p:sp>
        </p:grpSp>
      </p:grpSp>
      <p:grpSp>
        <p:nvGrpSpPr>
          <p:cNvPr id="24" name="Group 24"/>
          <p:cNvGrpSpPr/>
          <p:nvPr/>
        </p:nvGrpSpPr>
        <p:grpSpPr>
          <a:xfrm>
            <a:off x="1989480" y="9568896"/>
            <a:ext cx="457200" cy="457199"/>
            <a:chOff x="0" y="0"/>
            <a:chExt cx="609600" cy="609598"/>
          </a:xfrm>
        </p:grpSpPr>
        <p:sp>
          <p:nvSpPr>
            <p:cNvPr id="25" name="Freeform 25"/>
            <p:cNvSpPr/>
            <p:nvPr/>
          </p:nvSpPr>
          <p:spPr>
            <a:xfrm>
              <a:off x="0" y="0"/>
              <a:ext cx="609600" cy="609598"/>
            </a:xfrm>
            <a:custGeom>
              <a:avLst/>
              <a:gdLst/>
              <a:ahLst/>
              <a:cxnLst/>
              <a:rect l="l" t="t" r="r" b="b"/>
              <a:pathLst>
                <a:path w="609600" h="609598">
                  <a:moveTo>
                    <a:pt x="0" y="0"/>
                  </a:moveTo>
                  <a:lnTo>
                    <a:pt x="609600" y="0"/>
                  </a:lnTo>
                  <a:lnTo>
                    <a:pt x="609600" y="609598"/>
                  </a:lnTo>
                  <a:lnTo>
                    <a:pt x="0" y="609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grpSp>
          <p:nvGrpSpPr>
            <p:cNvPr id="26" name="Group 26"/>
            <p:cNvGrpSpPr/>
            <p:nvPr/>
          </p:nvGrpSpPr>
          <p:grpSpPr>
            <a:xfrm>
              <a:off x="0" y="0"/>
              <a:ext cx="609600" cy="609598"/>
              <a:chOff x="0" y="0"/>
              <a:chExt cx="609600" cy="609598"/>
            </a:xfrm>
          </p:grpSpPr>
          <p:sp>
            <p:nvSpPr>
              <p:cNvPr id="27" name="Freeform 27"/>
              <p:cNvSpPr/>
              <p:nvPr/>
            </p:nvSpPr>
            <p:spPr>
              <a:xfrm>
                <a:off x="0" y="0"/>
                <a:ext cx="609600" cy="609598"/>
              </a:xfrm>
              <a:custGeom>
                <a:avLst/>
                <a:gdLst/>
                <a:ahLst/>
                <a:cxnLst/>
                <a:rect l="l" t="t" r="r" b="b"/>
                <a:pathLst>
                  <a:path w="609600" h="609598">
                    <a:moveTo>
                      <a:pt x="0" y="0"/>
                    </a:moveTo>
                    <a:lnTo>
                      <a:pt x="609600" y="0"/>
                    </a:lnTo>
                    <a:lnTo>
                      <a:pt x="609600" y="609598"/>
                    </a:lnTo>
                    <a:lnTo>
                      <a:pt x="0" y="609598"/>
                    </a:lnTo>
                    <a:close/>
                  </a:path>
                </a:pathLst>
              </a:custGeom>
              <a:solidFill>
                <a:srgbClr val="000000">
                  <a:alpha val="0"/>
                </a:srgbClr>
              </a:solidFill>
            </p:spPr>
            <p:txBody>
              <a:bodyPr/>
              <a:lstStyle/>
              <a:p>
                <a:endParaRPr lang="en-ID"/>
              </a:p>
            </p:txBody>
          </p:sp>
          <p:sp>
            <p:nvSpPr>
              <p:cNvPr id="28" name="TextBox 28"/>
              <p:cNvSpPr txBox="1"/>
              <p:nvPr/>
            </p:nvSpPr>
            <p:spPr>
              <a:xfrm>
                <a:off x="0" y="-38100"/>
                <a:ext cx="609600" cy="647698"/>
              </a:xfrm>
              <a:prstGeom prst="rect">
                <a:avLst/>
              </a:prstGeom>
            </p:spPr>
            <p:txBody>
              <a:bodyPr lIns="0" tIns="0" rIns="0" bIns="0" rtlCol="0" anchor="ctr"/>
              <a:lstStyle/>
              <a:p>
                <a:pPr algn="r">
                  <a:lnSpc>
                    <a:spcPts val="2160"/>
                  </a:lnSpc>
                </a:pPr>
                <a:r>
                  <a:rPr lang="en-US" sz="1800" b="1">
                    <a:solidFill>
                      <a:srgbClr val="000000"/>
                    </a:solidFill>
                    <a:latin typeface="Arial Bold"/>
                    <a:ea typeface="Arial Bold"/>
                    <a:cs typeface="Arial Bold"/>
                    <a:sym typeface="Arial Bold"/>
                  </a:rPr>
                  <a:t>&gt;</a:t>
                </a:r>
              </a:p>
            </p:txBody>
          </p:sp>
        </p:grpSp>
      </p:grpSp>
      <p:grpSp>
        <p:nvGrpSpPr>
          <p:cNvPr id="29" name="Group 29"/>
          <p:cNvGrpSpPr/>
          <p:nvPr/>
        </p:nvGrpSpPr>
        <p:grpSpPr>
          <a:xfrm>
            <a:off x="816606" y="9568896"/>
            <a:ext cx="665721" cy="457200"/>
            <a:chOff x="0" y="0"/>
            <a:chExt cx="887628" cy="609600"/>
          </a:xfrm>
        </p:grpSpPr>
        <p:sp>
          <p:nvSpPr>
            <p:cNvPr id="30" name="Freeform 30"/>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31" name="Group 31"/>
            <p:cNvGrpSpPr/>
            <p:nvPr/>
          </p:nvGrpSpPr>
          <p:grpSpPr>
            <a:xfrm>
              <a:off x="0" y="0"/>
              <a:ext cx="887628" cy="609600"/>
              <a:chOff x="0" y="0"/>
              <a:chExt cx="887628" cy="609600"/>
            </a:xfrm>
          </p:grpSpPr>
          <p:sp>
            <p:nvSpPr>
              <p:cNvPr id="32" name="Freeform 32"/>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3" name="TextBox 33"/>
              <p:cNvSpPr txBox="1"/>
              <p:nvPr/>
            </p:nvSpPr>
            <p:spPr>
              <a:xfrm>
                <a:off x="0" y="-19050"/>
                <a:ext cx="887628" cy="628650"/>
              </a:xfrm>
              <a:prstGeom prst="rect">
                <a:avLst/>
              </a:prstGeom>
            </p:spPr>
            <p:txBody>
              <a:bodyPr lIns="0" tIns="0" rIns="0" bIns="0" rtlCol="0" anchor="ctr"/>
              <a:lstStyle/>
              <a:p>
                <a:pPr algn="r">
                  <a:lnSpc>
                    <a:spcPts val="1439"/>
                  </a:lnSpc>
                </a:pPr>
                <a:r>
                  <a:rPr lang="en-US" sz="1200" b="1">
                    <a:solidFill>
                      <a:srgbClr val="000000"/>
                    </a:solidFill>
                    <a:latin typeface="Calibri (MS) Bold"/>
                    <a:ea typeface="Calibri (MS) Bold"/>
                    <a:cs typeface="Calibri (MS) Bold"/>
                    <a:sym typeface="Calibri (MS) Bold"/>
                  </a:rPr>
                  <a:t>Menu</a:t>
                </a:r>
              </a:p>
            </p:txBody>
          </p:sp>
        </p:grpSp>
      </p:grpSp>
      <p:grpSp>
        <p:nvGrpSpPr>
          <p:cNvPr id="34" name="Group 34"/>
          <p:cNvGrpSpPr/>
          <p:nvPr/>
        </p:nvGrpSpPr>
        <p:grpSpPr>
          <a:xfrm>
            <a:off x="1460842" y="9568896"/>
            <a:ext cx="665721" cy="457200"/>
            <a:chOff x="0" y="0"/>
            <a:chExt cx="887628" cy="609600"/>
          </a:xfrm>
        </p:grpSpPr>
        <p:sp>
          <p:nvSpPr>
            <p:cNvPr id="35" name="Freeform 35"/>
            <p:cNvSpPr/>
            <p:nvPr/>
          </p:nvSpPr>
          <p:spPr>
            <a:xfrm>
              <a:off x="0" y="0"/>
              <a:ext cx="887628" cy="609600"/>
            </a:xfrm>
            <a:custGeom>
              <a:avLst/>
              <a:gdLst/>
              <a:ahLst/>
              <a:cxnLst/>
              <a:rect l="l" t="t" r="r" b="b"/>
              <a:pathLst>
                <a:path w="887628" h="609600">
                  <a:moveTo>
                    <a:pt x="0" y="0"/>
                  </a:moveTo>
                  <a:lnTo>
                    <a:pt x="887628" y="0"/>
                  </a:lnTo>
                  <a:lnTo>
                    <a:pt x="887628" y="609600"/>
                  </a:lnTo>
                  <a:lnTo>
                    <a:pt x="0" y="60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grpSp>
          <p:nvGrpSpPr>
            <p:cNvPr id="36" name="Group 36"/>
            <p:cNvGrpSpPr/>
            <p:nvPr/>
          </p:nvGrpSpPr>
          <p:grpSpPr>
            <a:xfrm>
              <a:off x="0" y="0"/>
              <a:ext cx="887628" cy="609600"/>
              <a:chOff x="0" y="0"/>
              <a:chExt cx="887628" cy="609600"/>
            </a:xfrm>
          </p:grpSpPr>
          <p:sp>
            <p:nvSpPr>
              <p:cNvPr id="37" name="Freeform 37"/>
              <p:cNvSpPr/>
              <p:nvPr/>
            </p:nvSpPr>
            <p:spPr>
              <a:xfrm>
                <a:off x="0" y="0"/>
                <a:ext cx="887628" cy="609600"/>
              </a:xfrm>
              <a:custGeom>
                <a:avLst/>
                <a:gdLst/>
                <a:ahLst/>
                <a:cxnLst/>
                <a:rect l="l" t="t" r="r" b="b"/>
                <a:pathLst>
                  <a:path w="887628" h="609600">
                    <a:moveTo>
                      <a:pt x="0" y="0"/>
                    </a:moveTo>
                    <a:lnTo>
                      <a:pt x="887628" y="0"/>
                    </a:lnTo>
                    <a:lnTo>
                      <a:pt x="887628" y="609600"/>
                    </a:lnTo>
                    <a:lnTo>
                      <a:pt x="0" y="609600"/>
                    </a:lnTo>
                    <a:close/>
                  </a:path>
                </a:pathLst>
              </a:custGeom>
              <a:solidFill>
                <a:srgbClr val="000000">
                  <a:alpha val="0"/>
                </a:srgbClr>
              </a:solidFill>
            </p:spPr>
            <p:txBody>
              <a:bodyPr/>
              <a:lstStyle/>
              <a:p>
                <a:endParaRPr lang="en-ID"/>
              </a:p>
            </p:txBody>
          </p:sp>
          <p:sp>
            <p:nvSpPr>
              <p:cNvPr id="38" name="TextBox 38"/>
              <p:cNvSpPr txBox="1"/>
              <p:nvPr/>
            </p:nvSpPr>
            <p:spPr>
              <a:xfrm>
                <a:off x="0" y="-19050"/>
                <a:ext cx="887628" cy="628650"/>
              </a:xfrm>
              <a:prstGeom prst="rect">
                <a:avLst/>
              </a:prstGeom>
            </p:spPr>
            <p:txBody>
              <a:bodyPr lIns="0" tIns="0" rIns="0" bIns="0" rtlCol="0" anchor="ctr"/>
              <a:lstStyle/>
              <a:p>
                <a:pPr algn="l">
                  <a:lnSpc>
                    <a:spcPts val="1439"/>
                  </a:lnSpc>
                </a:pPr>
                <a:r>
                  <a:rPr lang="en-US" sz="1200" b="1">
                    <a:solidFill>
                      <a:srgbClr val="000000"/>
                    </a:solidFill>
                    <a:latin typeface="Calibri (MS) Bold"/>
                    <a:ea typeface="Calibri (MS) Bold"/>
                    <a:cs typeface="Calibri (MS) Bold"/>
                    <a:sym typeface="Calibri (MS) Bold"/>
                  </a:rPr>
                  <a:t>Akhiri</a:t>
                </a:r>
              </a:p>
            </p:txBody>
          </p:sp>
        </p:grpSp>
      </p:grpSp>
      <p:grpSp>
        <p:nvGrpSpPr>
          <p:cNvPr id="39" name="Group 39"/>
          <p:cNvGrpSpPr/>
          <p:nvPr/>
        </p:nvGrpSpPr>
        <p:grpSpPr>
          <a:xfrm>
            <a:off x="503580" y="185738"/>
            <a:ext cx="15977391" cy="1094016"/>
            <a:chOff x="0" y="0"/>
            <a:chExt cx="21303188" cy="1458688"/>
          </a:xfrm>
        </p:grpSpPr>
        <p:sp>
          <p:nvSpPr>
            <p:cNvPr id="40" name="Freeform 40"/>
            <p:cNvSpPr/>
            <p:nvPr/>
          </p:nvSpPr>
          <p:spPr>
            <a:xfrm>
              <a:off x="0" y="0"/>
              <a:ext cx="21303188" cy="1458688"/>
            </a:xfrm>
            <a:custGeom>
              <a:avLst/>
              <a:gdLst/>
              <a:ahLst/>
              <a:cxnLst/>
              <a:rect l="l" t="t" r="r" b="b"/>
              <a:pathLst>
                <a:path w="21303188" h="1458688">
                  <a:moveTo>
                    <a:pt x="0" y="0"/>
                  </a:moveTo>
                  <a:lnTo>
                    <a:pt x="21303188" y="0"/>
                  </a:lnTo>
                  <a:lnTo>
                    <a:pt x="21303188" y="1458688"/>
                  </a:lnTo>
                  <a:lnTo>
                    <a:pt x="0" y="1458688"/>
                  </a:lnTo>
                  <a:close/>
                </a:path>
              </a:pathLst>
            </a:custGeom>
            <a:solidFill>
              <a:srgbClr val="000000">
                <a:alpha val="0"/>
              </a:srgbClr>
            </a:solidFill>
          </p:spPr>
          <p:txBody>
            <a:bodyPr/>
            <a:lstStyle/>
            <a:p>
              <a:endParaRPr lang="en-ID"/>
            </a:p>
          </p:txBody>
        </p:sp>
        <p:sp>
          <p:nvSpPr>
            <p:cNvPr id="41" name="TextBox 41"/>
            <p:cNvSpPr txBox="1"/>
            <p:nvPr/>
          </p:nvSpPr>
          <p:spPr>
            <a:xfrm>
              <a:off x="0" y="-95250"/>
              <a:ext cx="21303188" cy="1553938"/>
            </a:xfrm>
            <a:prstGeom prst="rect">
              <a:avLst/>
            </a:prstGeom>
          </p:spPr>
          <p:txBody>
            <a:bodyPr lIns="0" tIns="0" rIns="0" bIns="0" rtlCol="0" anchor="ctr"/>
            <a:lstStyle/>
            <a:p>
              <a:pPr>
                <a:lnSpc>
                  <a:spcPts val="3283"/>
                </a:lnSpc>
              </a:pPr>
              <a:r>
                <a:rPr lang="en-US" sz="2400" spc="-137" dirty="0">
                  <a:solidFill>
                    <a:srgbClr val="C00000"/>
                  </a:solidFill>
                  <a:latin typeface="Aharoni" panose="02010803020104030203" pitchFamily="2" charset="-79"/>
                  <a:ea typeface="Bodoni FLF"/>
                  <a:cs typeface="Aharoni" panose="02010803020104030203" pitchFamily="2" charset="-79"/>
                  <a:sym typeface="Bodoni FLF"/>
                </a:rPr>
                <a:t>ANALISIS PENGARUH PELATIHAN, WORK-LIFE BALANCE, DAN BEBAN KERJA TERHADAP PRODUKTIVITAS KARYAWAN DENGAN DIGITALISASI SEBAGAI VARIABEL MODERASI PADA KARYAWAN MANUFAKTUR DI TANGERANG RAYA</a:t>
              </a:r>
            </a:p>
          </p:txBody>
        </p:sp>
      </p:grpSp>
      <p:sp>
        <p:nvSpPr>
          <p:cNvPr id="47" name="TextBox 41">
            <a:extLst>
              <a:ext uri="{FF2B5EF4-FFF2-40B4-BE49-F238E27FC236}">
                <a16:creationId xmlns:a16="http://schemas.microsoft.com/office/drawing/2014/main" id="{4BD8925E-B791-74B6-4C05-45B9C603282E}"/>
              </a:ext>
            </a:extLst>
          </p:cNvPr>
          <p:cNvSpPr txBox="1"/>
          <p:nvPr/>
        </p:nvSpPr>
        <p:spPr>
          <a:xfrm>
            <a:off x="257099" y="1905828"/>
            <a:ext cx="6106770" cy="367024"/>
          </a:xfrm>
          <a:prstGeom prst="rect">
            <a:avLst/>
          </a:prstGeom>
        </p:spPr>
        <p:txBody>
          <a:bodyPr wrap="square" lIns="0" tIns="0" rIns="0" bIns="0" rtlCol="0" anchor="t">
            <a:spAutoFit/>
          </a:bodyPr>
          <a:lstStyle/>
          <a:p>
            <a:pPr algn="l">
              <a:lnSpc>
                <a:spcPts val="3240"/>
              </a:lnSpc>
            </a:pPr>
            <a:r>
              <a:rPr lang="en-US" b="1" dirty="0">
                <a:solidFill>
                  <a:srgbClr val="000000"/>
                </a:solidFill>
                <a:latin typeface="Abadi" panose="020B0604020104020204" pitchFamily="34" charset="0"/>
                <a:ea typeface="Calibri (MS) Bold"/>
                <a:cs typeface="Calibri (MS) Bold"/>
                <a:sym typeface="Calibri (MS) Bold"/>
              </a:rPr>
              <a:t>Fornell-Larcker Criterion</a:t>
            </a:r>
          </a:p>
        </p:txBody>
      </p:sp>
      <p:sp>
        <p:nvSpPr>
          <p:cNvPr id="51" name="TextBox 41">
            <a:extLst>
              <a:ext uri="{FF2B5EF4-FFF2-40B4-BE49-F238E27FC236}">
                <a16:creationId xmlns:a16="http://schemas.microsoft.com/office/drawing/2014/main" id="{DA71B848-56B2-097E-C164-F81FD11763ED}"/>
              </a:ext>
            </a:extLst>
          </p:cNvPr>
          <p:cNvSpPr txBox="1"/>
          <p:nvPr/>
        </p:nvSpPr>
        <p:spPr>
          <a:xfrm>
            <a:off x="9372600" y="1573646"/>
            <a:ext cx="6106770" cy="367024"/>
          </a:xfrm>
          <a:prstGeom prst="rect">
            <a:avLst/>
          </a:prstGeom>
        </p:spPr>
        <p:txBody>
          <a:bodyPr wrap="square" lIns="0" tIns="0" rIns="0" bIns="0" rtlCol="0" anchor="t">
            <a:spAutoFit/>
          </a:bodyPr>
          <a:lstStyle/>
          <a:p>
            <a:pPr algn="l">
              <a:lnSpc>
                <a:spcPts val="3240"/>
              </a:lnSpc>
            </a:pPr>
            <a:r>
              <a:rPr lang="en-US" sz="18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HTMT</a:t>
            </a:r>
            <a:endParaRPr lang="en-US" b="1" dirty="0">
              <a:solidFill>
                <a:srgbClr val="000000"/>
              </a:solidFill>
              <a:latin typeface="Abadi" panose="020B0604020104020204" pitchFamily="34" charset="0"/>
              <a:ea typeface="Calibri (MS) Bold"/>
              <a:cs typeface="Calibri (MS) Bold"/>
              <a:sym typeface="Calibri (MS) Bold"/>
            </a:endParaRPr>
          </a:p>
        </p:txBody>
      </p:sp>
      <p:sp>
        <p:nvSpPr>
          <p:cNvPr id="53" name="TextBox 52">
            <a:extLst>
              <a:ext uri="{FF2B5EF4-FFF2-40B4-BE49-F238E27FC236}">
                <a16:creationId xmlns:a16="http://schemas.microsoft.com/office/drawing/2014/main" id="{A8EA268A-BF27-D53E-5797-E600129D91C9}"/>
              </a:ext>
            </a:extLst>
          </p:cNvPr>
          <p:cNvSpPr txBox="1"/>
          <p:nvPr/>
        </p:nvSpPr>
        <p:spPr>
          <a:xfrm>
            <a:off x="192430" y="5720651"/>
            <a:ext cx="7467600" cy="1015663"/>
          </a:xfrm>
          <a:prstGeom prst="rect">
            <a:avLst/>
          </a:prstGeom>
          <a:noFill/>
        </p:spPr>
        <p:txBody>
          <a:bodyPr wrap="square">
            <a:spAutoFit/>
          </a:bodyPr>
          <a:lstStyle/>
          <a:p>
            <a:pPr algn="just"/>
            <a:r>
              <a:rPr lang="en-ID" sz="2000" dirty="0"/>
              <a:t>Nilai √AVE (diagonal) </a:t>
            </a:r>
            <a:r>
              <a:rPr lang="en-ID" sz="2000" dirty="0" err="1"/>
              <a:t>lebih</a:t>
            </a:r>
            <a:r>
              <a:rPr lang="en-ID" sz="2000" dirty="0"/>
              <a:t> </a:t>
            </a:r>
            <a:r>
              <a:rPr lang="en-ID" sz="2000" dirty="0" err="1"/>
              <a:t>besar</a:t>
            </a:r>
            <a:r>
              <a:rPr lang="en-ID" sz="2000" dirty="0"/>
              <a:t> </a:t>
            </a:r>
            <a:r>
              <a:rPr lang="en-ID" sz="2000" dirty="0" err="1"/>
              <a:t>dari</a:t>
            </a:r>
            <a:r>
              <a:rPr lang="en-ID" sz="2000" dirty="0"/>
              <a:t> </a:t>
            </a:r>
            <a:r>
              <a:rPr lang="en-ID" sz="2000" dirty="0" err="1"/>
              <a:t>korelasi</a:t>
            </a:r>
            <a:r>
              <a:rPr lang="en-ID" sz="2000" dirty="0"/>
              <a:t> </a:t>
            </a:r>
            <a:r>
              <a:rPr lang="en-ID" sz="2000" dirty="0" err="1"/>
              <a:t>antar</a:t>
            </a:r>
            <a:r>
              <a:rPr lang="en-ID" sz="2000" dirty="0"/>
              <a:t> </a:t>
            </a:r>
            <a:r>
              <a:rPr lang="en-ID" sz="2000" dirty="0" err="1"/>
              <a:t>variabel</a:t>
            </a:r>
            <a:r>
              <a:rPr lang="en-ID" sz="2000" dirty="0"/>
              <a:t>, model </a:t>
            </a:r>
            <a:r>
              <a:rPr lang="en-ID" sz="2000" dirty="0" err="1"/>
              <a:t>memenuhi</a:t>
            </a:r>
            <a:r>
              <a:rPr lang="en-ID" sz="2000" dirty="0"/>
              <a:t> </a:t>
            </a:r>
            <a:r>
              <a:rPr lang="en-ID" sz="2000" dirty="0" err="1"/>
              <a:t>kriteria</a:t>
            </a:r>
            <a:r>
              <a:rPr lang="en-ID" sz="2000" dirty="0"/>
              <a:t> discriminant validity, </a:t>
            </a:r>
            <a:r>
              <a:rPr lang="en-ID" sz="2000" dirty="0" err="1"/>
              <a:t>artinya</a:t>
            </a:r>
            <a:r>
              <a:rPr lang="en-ID" sz="2000" dirty="0"/>
              <a:t> </a:t>
            </a:r>
            <a:r>
              <a:rPr lang="en-ID" sz="2000" dirty="0" err="1"/>
              <a:t>setiap</a:t>
            </a:r>
            <a:r>
              <a:rPr lang="en-ID" sz="2000" dirty="0"/>
              <a:t> </a:t>
            </a:r>
            <a:r>
              <a:rPr lang="en-ID" sz="2000" dirty="0" err="1"/>
              <a:t>variabel</a:t>
            </a:r>
            <a:r>
              <a:rPr lang="en-ID" sz="2000" dirty="0"/>
              <a:t> </a:t>
            </a:r>
            <a:r>
              <a:rPr lang="en-ID" sz="2000" dirty="0" err="1"/>
              <a:t>unik</a:t>
            </a:r>
            <a:r>
              <a:rPr lang="en-ID" sz="2000" dirty="0"/>
              <a:t> dan </a:t>
            </a:r>
            <a:r>
              <a:rPr lang="en-ID" sz="2000" dirty="0" err="1"/>
              <a:t>tidak</a:t>
            </a:r>
            <a:r>
              <a:rPr lang="en-ID" sz="2000" dirty="0"/>
              <a:t> </a:t>
            </a:r>
            <a:r>
              <a:rPr lang="en-ID" sz="2000" dirty="0" err="1"/>
              <a:t>tumpang</a:t>
            </a:r>
            <a:r>
              <a:rPr lang="en-ID" sz="2000" dirty="0"/>
              <a:t> </a:t>
            </a:r>
            <a:r>
              <a:rPr lang="en-ID" sz="2000" dirty="0" err="1"/>
              <a:t>tindih</a:t>
            </a:r>
            <a:r>
              <a:rPr lang="en-ID" sz="2000" dirty="0"/>
              <a:t>.</a:t>
            </a:r>
          </a:p>
        </p:txBody>
      </p:sp>
      <p:sp>
        <p:nvSpPr>
          <p:cNvPr id="55" name="TextBox 54">
            <a:extLst>
              <a:ext uri="{FF2B5EF4-FFF2-40B4-BE49-F238E27FC236}">
                <a16:creationId xmlns:a16="http://schemas.microsoft.com/office/drawing/2014/main" id="{4933F9D0-1787-BA88-D9AE-CCF446BA6A8E}"/>
              </a:ext>
            </a:extLst>
          </p:cNvPr>
          <p:cNvSpPr txBox="1"/>
          <p:nvPr/>
        </p:nvSpPr>
        <p:spPr>
          <a:xfrm>
            <a:off x="9037643" y="5382730"/>
            <a:ext cx="8523538" cy="1015663"/>
          </a:xfrm>
          <a:prstGeom prst="rect">
            <a:avLst/>
          </a:prstGeom>
          <a:noFill/>
        </p:spPr>
        <p:txBody>
          <a:bodyPr wrap="square">
            <a:spAutoFit/>
          </a:bodyPr>
          <a:lstStyle/>
          <a:p>
            <a:r>
              <a:rPr lang="sv-SE" sz="2000" dirty="0"/>
              <a:t>Nilai korelasi antar-konstruk berada pada rentang </a:t>
            </a:r>
            <a:r>
              <a:rPr lang="sv-SE" sz="2000" b="1" dirty="0"/>
              <a:t>0,041 hingga 0,732</a:t>
            </a:r>
            <a:r>
              <a:rPr lang="sv-SE" sz="2000" dirty="0"/>
              <a:t>, tidak terdapat masalah korelasi ekstrem antar-variabel; model pengukuran valid dan layak dilanjutkan ke analisis struktural</a:t>
            </a:r>
            <a:endParaRPr lang="en-ID" sz="2000" dirty="0"/>
          </a:p>
        </p:txBody>
      </p:sp>
      <p:graphicFrame>
        <p:nvGraphicFramePr>
          <p:cNvPr id="45" name="Table 44">
            <a:extLst>
              <a:ext uri="{FF2B5EF4-FFF2-40B4-BE49-F238E27FC236}">
                <a16:creationId xmlns:a16="http://schemas.microsoft.com/office/drawing/2014/main" id="{0A8F91BE-34A5-516C-3894-3FD963FA0B34}"/>
              </a:ext>
            </a:extLst>
          </p:cNvPr>
          <p:cNvGraphicFramePr>
            <a:graphicFrameLocks noGrp="1"/>
          </p:cNvGraphicFramePr>
          <p:nvPr>
            <p:extLst>
              <p:ext uri="{D42A27DB-BD31-4B8C-83A1-F6EECF244321}">
                <p14:modId xmlns:p14="http://schemas.microsoft.com/office/powerpoint/2010/main" val="376844028"/>
              </p:ext>
            </p:extLst>
          </p:nvPr>
        </p:nvGraphicFramePr>
        <p:xfrm>
          <a:off x="192430" y="2484224"/>
          <a:ext cx="8146667" cy="2720352"/>
        </p:xfrm>
        <a:graphic>
          <a:graphicData uri="http://schemas.openxmlformats.org/drawingml/2006/table">
            <a:tbl>
              <a:tblPr>
                <a:tableStyleId>{5C22544A-7EE6-4342-B048-85BDC9FD1C3A}</a:tableStyleId>
              </a:tblPr>
              <a:tblGrid>
                <a:gridCol w="1755995">
                  <a:extLst>
                    <a:ext uri="{9D8B030D-6E8A-4147-A177-3AD203B41FA5}">
                      <a16:colId xmlns:a16="http://schemas.microsoft.com/office/drawing/2014/main" val="175677693"/>
                    </a:ext>
                  </a:extLst>
                </a:gridCol>
                <a:gridCol w="1381767">
                  <a:extLst>
                    <a:ext uri="{9D8B030D-6E8A-4147-A177-3AD203B41FA5}">
                      <a16:colId xmlns:a16="http://schemas.microsoft.com/office/drawing/2014/main" val="2306415709"/>
                    </a:ext>
                  </a:extLst>
                </a:gridCol>
                <a:gridCol w="1381767">
                  <a:extLst>
                    <a:ext uri="{9D8B030D-6E8A-4147-A177-3AD203B41FA5}">
                      <a16:colId xmlns:a16="http://schemas.microsoft.com/office/drawing/2014/main" val="1175192597"/>
                    </a:ext>
                  </a:extLst>
                </a:gridCol>
                <a:gridCol w="1209046">
                  <a:extLst>
                    <a:ext uri="{9D8B030D-6E8A-4147-A177-3AD203B41FA5}">
                      <a16:colId xmlns:a16="http://schemas.microsoft.com/office/drawing/2014/main" val="4286417357"/>
                    </a:ext>
                  </a:extLst>
                </a:gridCol>
                <a:gridCol w="1209046">
                  <a:extLst>
                    <a:ext uri="{9D8B030D-6E8A-4147-A177-3AD203B41FA5}">
                      <a16:colId xmlns:a16="http://schemas.microsoft.com/office/drawing/2014/main" val="2859191686"/>
                    </a:ext>
                  </a:extLst>
                </a:gridCol>
                <a:gridCol w="1209046">
                  <a:extLst>
                    <a:ext uri="{9D8B030D-6E8A-4147-A177-3AD203B41FA5}">
                      <a16:colId xmlns:a16="http://schemas.microsoft.com/office/drawing/2014/main" val="1494395671"/>
                    </a:ext>
                  </a:extLst>
                </a:gridCol>
              </a:tblGrid>
              <a:tr h="453392">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BK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D</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P</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PK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WB</a:t>
                      </a:r>
                    </a:p>
                  </a:txBody>
                  <a:tcPr marL="9525" marR="9525" marT="9525" marB="0" anchor="ctr"/>
                </a:tc>
                <a:extLst>
                  <a:ext uri="{0D108BD9-81ED-4DB2-BD59-A6C34878D82A}">
                    <a16:rowId xmlns:a16="http://schemas.microsoft.com/office/drawing/2014/main" val="1192428616"/>
                  </a:ext>
                </a:extLst>
              </a:tr>
              <a:tr h="453392">
                <a:tc>
                  <a:txBody>
                    <a:bodyPr/>
                    <a:lstStyle/>
                    <a:p>
                      <a:pPr algn="l" fontAlgn="ctr">
                        <a:buNone/>
                      </a:pPr>
                      <a:r>
                        <a:rPr lang="en-ID" sz="2000" b="0" i="0" u="none" strike="noStrike">
                          <a:solidFill>
                            <a:srgbClr val="000000"/>
                          </a:solidFill>
                          <a:effectLst/>
                          <a:latin typeface="Times New Roman" panose="02020603050405020304" pitchFamily="18" charset="0"/>
                        </a:rPr>
                        <a:t>BK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0,876</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48520135"/>
                  </a:ext>
                </a:extLst>
              </a:tr>
              <a:tr h="453392">
                <a:tc>
                  <a:txBody>
                    <a:bodyPr/>
                    <a:lstStyle/>
                    <a:p>
                      <a:pPr algn="l" fontAlgn="ctr">
                        <a:buNone/>
                      </a:pPr>
                      <a:r>
                        <a:rPr lang="en-ID" sz="2000" b="0" i="0" u="none" strike="noStrike">
                          <a:solidFill>
                            <a:srgbClr val="000000"/>
                          </a:solidFill>
                          <a:effectLst/>
                          <a:latin typeface="Times New Roman" panose="02020603050405020304" pitchFamily="18" charset="0"/>
                        </a:rPr>
                        <a:t>D</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-0,027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0,854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3517332279"/>
                  </a:ext>
                </a:extLst>
              </a:tr>
              <a:tr h="453392">
                <a:tc>
                  <a:txBody>
                    <a:bodyPr/>
                    <a:lstStyle/>
                    <a:p>
                      <a:pPr algn="l" fontAlgn="ctr">
                        <a:buNone/>
                      </a:pPr>
                      <a:r>
                        <a:rPr lang="en-ID" sz="2000" b="0" i="0" u="none" strike="noStrike">
                          <a:solidFill>
                            <a:srgbClr val="000000"/>
                          </a:solidFill>
                          <a:effectLst/>
                          <a:latin typeface="Times New Roman" panose="02020603050405020304" pitchFamily="18" charset="0"/>
                        </a:rPr>
                        <a:t>P</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0,037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0,085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0,87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1012278203"/>
                  </a:ext>
                </a:extLst>
              </a:tr>
              <a:tr h="453392">
                <a:tc>
                  <a:txBody>
                    <a:bodyPr/>
                    <a:lstStyle/>
                    <a:p>
                      <a:pPr algn="l" fontAlgn="ctr">
                        <a:buNone/>
                      </a:pPr>
                      <a:r>
                        <a:rPr lang="en-ID" sz="2000" b="0" i="0" u="none" strike="noStrike">
                          <a:solidFill>
                            <a:srgbClr val="000000"/>
                          </a:solidFill>
                          <a:effectLst/>
                          <a:latin typeface="Times New Roman" panose="02020603050405020304" pitchFamily="18" charset="0"/>
                        </a:rPr>
                        <a:t>PK</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0,694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0,159</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0,138</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0,872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2377618426"/>
                  </a:ext>
                </a:extLst>
              </a:tr>
              <a:tr h="453392">
                <a:tc>
                  <a:txBody>
                    <a:bodyPr/>
                    <a:lstStyle/>
                    <a:p>
                      <a:pPr algn="l" fontAlgn="ctr">
                        <a:buNone/>
                      </a:pPr>
                      <a:r>
                        <a:rPr lang="en-ID" sz="2000" b="0" i="0" u="none" strike="noStrike">
                          <a:solidFill>
                            <a:srgbClr val="000000"/>
                          </a:solidFill>
                          <a:effectLst/>
                          <a:latin typeface="Times New Roman" panose="02020603050405020304" pitchFamily="18" charset="0"/>
                        </a:rPr>
                        <a:t>WB</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0,042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-0,011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0,062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0,168</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0,836</a:t>
                      </a:r>
                    </a:p>
                  </a:txBody>
                  <a:tcPr marL="9525" marR="9525" marT="9525" marB="0" anchor="ctr"/>
                </a:tc>
                <a:extLst>
                  <a:ext uri="{0D108BD9-81ED-4DB2-BD59-A6C34878D82A}">
                    <a16:rowId xmlns:a16="http://schemas.microsoft.com/office/drawing/2014/main" val="3576272925"/>
                  </a:ext>
                </a:extLst>
              </a:tr>
            </a:tbl>
          </a:graphicData>
        </a:graphic>
      </p:graphicFrame>
      <p:graphicFrame>
        <p:nvGraphicFramePr>
          <p:cNvPr id="48" name="Table 47">
            <a:extLst>
              <a:ext uri="{FF2B5EF4-FFF2-40B4-BE49-F238E27FC236}">
                <a16:creationId xmlns:a16="http://schemas.microsoft.com/office/drawing/2014/main" id="{6245F04A-E665-1F93-B997-33AD33F4A0F6}"/>
              </a:ext>
            </a:extLst>
          </p:cNvPr>
          <p:cNvGraphicFramePr>
            <a:graphicFrameLocks noGrp="1"/>
          </p:cNvGraphicFramePr>
          <p:nvPr>
            <p:extLst>
              <p:ext uri="{D42A27DB-BD31-4B8C-83A1-F6EECF244321}">
                <p14:modId xmlns:p14="http://schemas.microsoft.com/office/powerpoint/2010/main" val="3200697042"/>
              </p:ext>
            </p:extLst>
          </p:nvPr>
        </p:nvGraphicFramePr>
        <p:xfrm>
          <a:off x="8920424" y="2507417"/>
          <a:ext cx="8757976" cy="2434200"/>
        </p:xfrm>
        <a:graphic>
          <a:graphicData uri="http://schemas.openxmlformats.org/drawingml/2006/table">
            <a:tbl>
              <a:tblPr>
                <a:tableStyleId>{5C22544A-7EE6-4342-B048-85BDC9FD1C3A}</a:tableStyleId>
              </a:tblPr>
              <a:tblGrid>
                <a:gridCol w="3838849">
                  <a:extLst>
                    <a:ext uri="{9D8B030D-6E8A-4147-A177-3AD203B41FA5}">
                      <a16:colId xmlns:a16="http://schemas.microsoft.com/office/drawing/2014/main" val="3356862699"/>
                    </a:ext>
                  </a:extLst>
                </a:gridCol>
                <a:gridCol w="1080279">
                  <a:extLst>
                    <a:ext uri="{9D8B030D-6E8A-4147-A177-3AD203B41FA5}">
                      <a16:colId xmlns:a16="http://schemas.microsoft.com/office/drawing/2014/main" val="3351980340"/>
                    </a:ext>
                  </a:extLst>
                </a:gridCol>
                <a:gridCol w="1080279">
                  <a:extLst>
                    <a:ext uri="{9D8B030D-6E8A-4147-A177-3AD203B41FA5}">
                      <a16:colId xmlns:a16="http://schemas.microsoft.com/office/drawing/2014/main" val="249103034"/>
                    </a:ext>
                  </a:extLst>
                </a:gridCol>
                <a:gridCol w="1080279">
                  <a:extLst>
                    <a:ext uri="{9D8B030D-6E8A-4147-A177-3AD203B41FA5}">
                      <a16:colId xmlns:a16="http://schemas.microsoft.com/office/drawing/2014/main" val="2660974065"/>
                    </a:ext>
                  </a:extLst>
                </a:gridCol>
                <a:gridCol w="1080279">
                  <a:extLst>
                    <a:ext uri="{9D8B030D-6E8A-4147-A177-3AD203B41FA5}">
                      <a16:colId xmlns:a16="http://schemas.microsoft.com/office/drawing/2014/main" val="3166883833"/>
                    </a:ext>
                  </a:extLst>
                </a:gridCol>
                <a:gridCol w="598011">
                  <a:extLst>
                    <a:ext uri="{9D8B030D-6E8A-4147-A177-3AD203B41FA5}">
                      <a16:colId xmlns:a16="http://schemas.microsoft.com/office/drawing/2014/main" val="1500484516"/>
                    </a:ext>
                  </a:extLst>
                </a:gridCol>
              </a:tblGrid>
              <a:tr h="405700">
                <a:tc>
                  <a:txBody>
                    <a:bodyPr/>
                    <a:lstStyle/>
                    <a:p>
                      <a:pPr algn="l" fontAlgn="ctr">
                        <a:buNone/>
                      </a:pPr>
                      <a:r>
                        <a:rPr lang="en-ID" sz="2000" b="1" i="0" u="none" strike="noStrike">
                          <a:solidFill>
                            <a:srgbClr val="000000"/>
                          </a:solidFill>
                          <a:effectLst/>
                          <a:latin typeface="Times New Roman" panose="02020603050405020304" pitchFamily="18" charset="0"/>
                        </a:rPr>
                        <a:t>Konstruk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BK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D</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P</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PK</a:t>
                      </a:r>
                    </a:p>
                  </a:txBody>
                  <a:tcPr marL="9525" marR="9525" marT="9525" marB="0" anchor="ctr"/>
                </a:tc>
                <a:tc>
                  <a:txBody>
                    <a:bodyPr/>
                    <a:lstStyle/>
                    <a:p>
                      <a:pPr algn="ctr" fontAlgn="ctr">
                        <a:buNone/>
                      </a:pPr>
                      <a:r>
                        <a:rPr lang="en-ID" sz="2000" b="1" i="0" u="none" strike="noStrike">
                          <a:solidFill>
                            <a:srgbClr val="000000"/>
                          </a:solidFill>
                          <a:effectLst/>
                          <a:latin typeface="Times New Roman" panose="02020603050405020304" pitchFamily="18" charset="0"/>
                        </a:rPr>
                        <a:t>WB</a:t>
                      </a:r>
                    </a:p>
                  </a:txBody>
                  <a:tcPr marL="9525" marR="9525" marT="9525" marB="0" anchor="ctr"/>
                </a:tc>
                <a:extLst>
                  <a:ext uri="{0D108BD9-81ED-4DB2-BD59-A6C34878D82A}">
                    <a16:rowId xmlns:a16="http://schemas.microsoft.com/office/drawing/2014/main" val="3933249608"/>
                  </a:ext>
                </a:extLst>
              </a:tr>
              <a:tr h="405700">
                <a:tc>
                  <a:txBody>
                    <a:bodyPr/>
                    <a:lstStyle/>
                    <a:p>
                      <a:pPr algn="l" fontAlgn="ctr">
                        <a:buNone/>
                      </a:pPr>
                      <a:r>
                        <a:rPr lang="en-ID" sz="2000" b="0" i="0" u="none" strike="noStrike">
                          <a:solidFill>
                            <a:srgbClr val="000000"/>
                          </a:solidFill>
                          <a:effectLst/>
                          <a:latin typeface="Times New Roman" panose="02020603050405020304" pitchFamily="18" charset="0"/>
                        </a:rPr>
                        <a:t>Beban Kerja</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2649282795"/>
                  </a:ext>
                </a:extLst>
              </a:tr>
              <a:tr h="405700">
                <a:tc>
                  <a:txBody>
                    <a:bodyPr/>
                    <a:lstStyle/>
                    <a:p>
                      <a:pPr algn="l" fontAlgn="ctr">
                        <a:buNone/>
                      </a:pPr>
                      <a:r>
                        <a:rPr lang="en-ID" sz="2000" b="0" i="0" u="none" strike="noStrike">
                          <a:solidFill>
                            <a:srgbClr val="000000"/>
                          </a:solidFill>
                          <a:effectLst/>
                          <a:latin typeface="Times New Roman" panose="02020603050405020304" pitchFamily="18" charset="0"/>
                        </a:rPr>
                        <a:t>Digitalisasi</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0,065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1251608471"/>
                  </a:ext>
                </a:extLst>
              </a:tr>
              <a:tr h="405700">
                <a:tc>
                  <a:txBody>
                    <a:bodyPr/>
                    <a:lstStyle/>
                    <a:p>
                      <a:pPr algn="l" fontAlgn="ctr">
                        <a:buNone/>
                      </a:pPr>
                      <a:r>
                        <a:rPr lang="en-ID" sz="2000" b="0" i="0" u="none" strike="noStrike">
                          <a:solidFill>
                            <a:srgbClr val="000000"/>
                          </a:solidFill>
                          <a:effectLst/>
                          <a:latin typeface="Times New Roman" panose="02020603050405020304" pitchFamily="18" charset="0"/>
                        </a:rPr>
                        <a:t>Pelatihan</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0,041</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0,089</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3894267748"/>
                  </a:ext>
                </a:extLst>
              </a:tr>
              <a:tr h="405700">
                <a:tc>
                  <a:txBody>
                    <a:bodyPr/>
                    <a:lstStyle/>
                    <a:p>
                      <a:pPr algn="l" fontAlgn="ctr">
                        <a:buNone/>
                      </a:pPr>
                      <a:r>
                        <a:rPr lang="en-ID" sz="2000" b="0" i="0" u="none" strike="noStrike" dirty="0" err="1">
                          <a:solidFill>
                            <a:srgbClr val="000000"/>
                          </a:solidFill>
                          <a:effectLst/>
                          <a:latin typeface="Times New Roman" panose="02020603050405020304" pitchFamily="18" charset="0"/>
                        </a:rPr>
                        <a:t>Produktivitas</a:t>
                      </a:r>
                      <a:r>
                        <a:rPr lang="en-ID" sz="2000" b="0" i="0" u="none" strike="noStrike" dirty="0">
                          <a:solidFill>
                            <a:srgbClr val="000000"/>
                          </a:solidFill>
                          <a:effectLst/>
                          <a:latin typeface="Times New Roman" panose="02020603050405020304" pitchFamily="18" charset="0"/>
                        </a:rPr>
                        <a:t> </a:t>
                      </a:r>
                      <a:r>
                        <a:rPr lang="en-ID" sz="2000" b="0" i="0" u="none" strike="noStrike" dirty="0" err="1">
                          <a:solidFill>
                            <a:srgbClr val="000000"/>
                          </a:solidFill>
                          <a:effectLst/>
                          <a:latin typeface="Times New Roman" panose="02020603050405020304" pitchFamily="18" charset="0"/>
                        </a:rPr>
                        <a:t>Karyawan</a:t>
                      </a:r>
                      <a:endParaRPr lang="en-ID"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0,732</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0,158</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0,137</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3856091391"/>
                  </a:ext>
                </a:extLst>
              </a:tr>
              <a:tr h="405700">
                <a:tc>
                  <a:txBody>
                    <a:bodyPr/>
                    <a:lstStyle/>
                    <a:p>
                      <a:pPr algn="l" fontAlgn="ctr">
                        <a:buNone/>
                      </a:pPr>
                      <a:r>
                        <a:rPr lang="en-ID" sz="2000" b="0" i="0" u="none" strike="noStrike">
                          <a:solidFill>
                            <a:srgbClr val="000000"/>
                          </a:solidFill>
                          <a:effectLst/>
                          <a:latin typeface="Times New Roman" panose="02020603050405020304" pitchFamily="18" charset="0"/>
                        </a:rPr>
                        <a:t>Work-Life Balance</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0,044</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0,055</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0,076</a:t>
                      </a:r>
                    </a:p>
                  </a:txBody>
                  <a:tcPr marL="9525" marR="9525" marT="9525" marB="0" anchor="ctr"/>
                </a:tc>
                <a:tc>
                  <a:txBody>
                    <a:bodyPr/>
                    <a:lstStyle/>
                    <a:p>
                      <a:pPr algn="ctr" fontAlgn="ctr">
                        <a:buNone/>
                      </a:pPr>
                      <a:r>
                        <a:rPr lang="en-ID" sz="2000" b="0" i="0" u="none" strike="noStrike">
                          <a:solidFill>
                            <a:srgbClr val="000000"/>
                          </a:solidFill>
                          <a:effectLst/>
                          <a:latin typeface="Times New Roman" panose="02020603050405020304" pitchFamily="18" charset="0"/>
                        </a:rPr>
                        <a:t>0,173</a:t>
                      </a:r>
                    </a:p>
                  </a:txBody>
                  <a:tcPr marL="9525" marR="9525" marT="9525" marB="0" anchor="ctr"/>
                </a:tc>
                <a:tc>
                  <a:txBody>
                    <a:bodyPr/>
                    <a:lstStyle/>
                    <a:p>
                      <a:pPr algn="ctr" fontAlgn="ctr">
                        <a:buNone/>
                      </a:pPr>
                      <a:r>
                        <a:rPr lang="en-ID" sz="2000" b="0" i="0" u="none" strike="noStrike" dirty="0">
                          <a:solidFill>
                            <a:srgbClr val="000000"/>
                          </a:solidFill>
                          <a:effectLst/>
                          <a:latin typeface="Times New Roman" panose="02020603050405020304" pitchFamily="18" charset="0"/>
                        </a:rPr>
                        <a:t> </a:t>
                      </a:r>
                    </a:p>
                  </a:txBody>
                  <a:tcPr marL="9525" marR="9525" marT="9525" marB="0" anchor="ctr"/>
                </a:tc>
                <a:extLst>
                  <a:ext uri="{0D108BD9-81ED-4DB2-BD59-A6C34878D82A}">
                    <a16:rowId xmlns:a16="http://schemas.microsoft.com/office/drawing/2014/main" val="396446749"/>
                  </a:ext>
                </a:extLst>
              </a:tr>
            </a:tbl>
          </a:graphicData>
        </a:graphic>
      </p:graphicFrame>
    </p:spTree>
    <p:extLst>
      <p:ext uri="{BB962C8B-B14F-4D97-AF65-F5344CB8AC3E}">
        <p14:creationId xmlns:p14="http://schemas.microsoft.com/office/powerpoint/2010/main" val="2421002124"/>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2091</TotalTime>
  <Words>2821</Words>
  <Application>Microsoft Office PowerPoint</Application>
  <PresentationFormat>Custom</PresentationFormat>
  <Paragraphs>544</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Times New Roman</vt:lpstr>
      <vt:lpstr>Abadi</vt:lpstr>
      <vt:lpstr>Aharoni</vt:lpstr>
      <vt:lpstr>Calibri (MS)</vt:lpstr>
      <vt:lpstr>Monotype Corsiva</vt:lpstr>
      <vt:lpstr>Calibri</vt:lpstr>
      <vt:lpstr>Arial</vt:lpstr>
      <vt:lpstr>Symbol</vt:lpstr>
      <vt:lpstr>Calibri (MS) Bold</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Sidang Proposal Tesis Darwin Tantowi.pptx</dc:title>
  <dc:creator>ASPI - Yanti</dc:creator>
  <cp:lastModifiedBy>user</cp:lastModifiedBy>
  <cp:revision>107</cp:revision>
  <dcterms:created xsi:type="dcterms:W3CDTF">2006-08-16T00:00:00Z</dcterms:created>
  <dcterms:modified xsi:type="dcterms:W3CDTF">2026-01-29T18:55:19Z</dcterms:modified>
  <dc:identifier>DAGtCcbk8zQ</dc:identifier>
</cp:coreProperties>
</file>